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5" r:id="rId3"/>
    <p:sldId id="264" r:id="rId4"/>
    <p:sldId id="284" r:id="rId5"/>
    <p:sldId id="296" r:id="rId6"/>
    <p:sldId id="315" r:id="rId7"/>
    <p:sldId id="304" r:id="rId8"/>
    <p:sldId id="305" r:id="rId9"/>
    <p:sldId id="318" r:id="rId10"/>
    <p:sldId id="316" r:id="rId11"/>
  </p:sldIdLst>
  <p:sldSz cx="9144000" cy="6858000" type="screen4x3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-1416" y="-96"/>
      </p:cViewPr>
      <p:guideLst>
        <p:guide orient="horz" pos="2160"/>
        <p:guide pos="16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-1974" y="208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BD04010-DEE7-41D2-BC35-610781B53475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E32DAFB-1290-4136-8285-36B9A4F9F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121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C0FB07A-9FA7-4575-8275-B00DAB894BE4}" type="datetimeFigureOut">
              <a:rPr lang="fr-FR" smtClean="0"/>
              <a:t>15/01/2014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9959D0B1-C554-41C3-A421-E78CE29C4B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62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QUI 	JE </a:t>
            </a:r>
            <a:r>
              <a:rPr lang="fr-FR" b="1" dirty="0">
                <a:solidFill>
                  <a:srgbClr val="00B050"/>
                </a:solidFill>
              </a:rPr>
              <a:t>-Bernard </a:t>
            </a:r>
            <a:r>
              <a:rPr lang="fr-FR" b="1" dirty="0" smtClean="0">
                <a:solidFill>
                  <a:srgbClr val="00B050"/>
                </a:solidFill>
              </a:rPr>
              <a:t>CARR</a:t>
            </a:r>
            <a:r>
              <a:rPr lang="fr-FR" b="1" dirty="0">
                <a:solidFill>
                  <a:srgbClr val="00B050"/>
                </a:solidFill>
              </a:rPr>
              <a:t>É (BC) </a:t>
            </a:r>
            <a:r>
              <a:rPr lang="fr-FR" b="1" dirty="0" smtClean="0">
                <a:solidFill>
                  <a:srgbClr val="00B050"/>
                </a:solidFill>
              </a:rPr>
              <a:t>suis ingénieur de formation  1</a:t>
            </a:r>
            <a:r>
              <a:rPr lang="fr-FR" b="1" baseline="30000" dirty="0" smtClean="0">
                <a:solidFill>
                  <a:srgbClr val="00B050"/>
                </a:solidFill>
              </a:rPr>
              <a:t>èr</a:t>
            </a:r>
            <a:r>
              <a:rPr lang="fr-FR" b="1" dirty="0" smtClean="0">
                <a:solidFill>
                  <a:srgbClr val="00B050"/>
                </a:solidFill>
              </a:rPr>
              <a:t> métier , puis 	DRH 	de 2</a:t>
            </a:r>
            <a:r>
              <a:rPr lang="fr-FR" b="1" baseline="30000" dirty="0" smtClean="0">
                <a:solidFill>
                  <a:srgbClr val="00B050"/>
                </a:solidFill>
              </a:rPr>
              <a:t>ème</a:t>
            </a:r>
            <a:r>
              <a:rPr lang="fr-FR" b="1" dirty="0" smtClean="0">
                <a:solidFill>
                  <a:srgbClr val="00B050"/>
                </a:solidFill>
              </a:rPr>
              <a:t> 	profession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9D0B1-C554-41C3-A421-E78CE29C4B61}" type="slidenum">
              <a:rPr lang="fr-FR" smtClean="0"/>
              <a:t>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804232" y="7227808"/>
            <a:ext cx="47051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0B050"/>
                </a:solidFill>
              </a:rPr>
              <a:t>1 - La recherche personnelle de réponses à des questions existentielles</a:t>
            </a:r>
          </a:p>
          <a:p>
            <a:r>
              <a:rPr lang="fr-FR" sz="1200" dirty="0" smtClean="0">
                <a:solidFill>
                  <a:srgbClr val="00B050"/>
                </a:solidFill>
              </a:rPr>
              <a:t>depuis fort longtemps , réactivées par la pratique des sciences humaines</a:t>
            </a:r>
          </a:p>
          <a:p>
            <a:r>
              <a:rPr lang="fr-FR" sz="1200" dirty="0" smtClean="0">
                <a:solidFill>
                  <a:srgbClr val="00B050"/>
                </a:solidFill>
              </a:rPr>
              <a:t>2 – l’intuition que XS y répond, </a:t>
            </a:r>
            <a:r>
              <a:rPr lang="fr-FR" sz="1200" dirty="0">
                <a:solidFill>
                  <a:srgbClr val="00B050"/>
                </a:solidFill>
              </a:rPr>
              <a:t>en totalité</a:t>
            </a:r>
          </a:p>
          <a:p>
            <a:r>
              <a:rPr lang="fr-FR" sz="1200" dirty="0" smtClean="0">
                <a:solidFill>
                  <a:srgbClr val="00B050"/>
                </a:solidFill>
              </a:rPr>
              <a:t>de façon originale, élégante, convaincante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691680" y="8292901"/>
            <a:ext cx="4308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0B050"/>
                </a:solidFill>
              </a:rPr>
              <a:t>voilà où j’en suis aujourd’hui avec plusieurs objectifs</a:t>
            </a:r>
          </a:p>
          <a:p>
            <a:r>
              <a:rPr lang="fr-FR" sz="1200" dirty="0" smtClean="0">
                <a:solidFill>
                  <a:srgbClr val="00B050"/>
                </a:solidFill>
              </a:rPr>
              <a:t>- faire connaitre et faire profiter du travail de XS le plus gd nombre</a:t>
            </a:r>
            <a:endParaRPr lang="fr-FR" sz="1200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4683" y="5594748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00B050"/>
                </a:solidFill>
              </a:rPr>
              <a:t>QUOI ? </a:t>
            </a:r>
            <a:endParaRPr lang="fr-FR" sz="1200" b="1" dirty="0">
              <a:solidFill>
                <a:srgbClr val="00B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804232" y="5425848"/>
            <a:ext cx="4979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00B050"/>
                </a:solidFill>
              </a:rPr>
              <a:t>depuis ma 1</a:t>
            </a:r>
            <a:r>
              <a:rPr lang="fr-FR" sz="1200" b="1" baseline="30000" dirty="0" smtClean="0">
                <a:solidFill>
                  <a:srgbClr val="00B050"/>
                </a:solidFill>
              </a:rPr>
              <a:t>ère</a:t>
            </a:r>
            <a:r>
              <a:rPr lang="fr-FR" sz="1200" b="1" dirty="0" smtClean="0">
                <a:solidFill>
                  <a:srgbClr val="00B050"/>
                </a:solidFill>
              </a:rPr>
              <a:t> rencontre avec Xavier il y a 15 ans j’ai une passion obsession</a:t>
            </a:r>
          </a:p>
          <a:p>
            <a:r>
              <a:rPr lang="fr-FR" sz="1200" b="1" dirty="0" smtClean="0">
                <a:solidFill>
                  <a:srgbClr val="00B050"/>
                </a:solidFill>
              </a:rPr>
              <a:t>-comprendre la totalité de « l’œuvre » de Xavier SALANTIN (XS)</a:t>
            </a:r>
          </a:p>
          <a:p>
            <a:r>
              <a:rPr lang="fr-FR" sz="1200" b="1" dirty="0" smtClean="0">
                <a:solidFill>
                  <a:srgbClr val="00B050"/>
                </a:solidFill>
              </a:rPr>
              <a:t>- mettre en évidence les enseignements pour l’avenir</a:t>
            </a:r>
            <a:endParaRPr lang="fr-FR" sz="1200" b="1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3566" y="7482486"/>
            <a:ext cx="9991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>
                <a:solidFill>
                  <a:srgbClr val="00B050"/>
                </a:solidFill>
              </a:rPr>
              <a:t>POURQUOI ?</a:t>
            </a:r>
            <a:endParaRPr lang="fr-FR" sz="1200" dirty="0">
              <a:solidFill>
                <a:srgbClr val="00B05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804232" y="6248245"/>
            <a:ext cx="50004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0B050"/>
                </a:solidFill>
              </a:rPr>
              <a:t>Dans toute ma vie, Plusieurs petits évènements ont été interprétés par moi </a:t>
            </a:r>
          </a:p>
          <a:p>
            <a:r>
              <a:rPr lang="fr-FR" sz="1200" dirty="0" smtClean="0">
                <a:solidFill>
                  <a:srgbClr val="00B050"/>
                </a:solidFill>
              </a:rPr>
              <a:t>comme des « signes » pour progresser dans cette direction dont la plus forte </a:t>
            </a:r>
          </a:p>
          <a:p>
            <a:r>
              <a:rPr lang="fr-FR" sz="1200" dirty="0" smtClean="0">
                <a:solidFill>
                  <a:srgbClr val="00B050"/>
                </a:solidFill>
              </a:rPr>
              <a:t>est la rencontre avec XS, en travail acharné depuis plus de 40 ans sur</a:t>
            </a:r>
          </a:p>
          <a:p>
            <a:r>
              <a:rPr lang="fr-FR" sz="1200" dirty="0" smtClean="0">
                <a:solidFill>
                  <a:srgbClr val="00B050"/>
                </a:solidFill>
              </a:rPr>
              <a:t>ces interrogations. Rencontres à </a:t>
            </a:r>
            <a:r>
              <a:rPr lang="fr-FR" sz="1200" dirty="0" err="1" smtClean="0">
                <a:solidFill>
                  <a:srgbClr val="00B050"/>
                </a:solidFill>
              </a:rPr>
              <a:t>Angoustrine</a:t>
            </a:r>
            <a:r>
              <a:rPr lang="fr-FR" sz="1200" dirty="0" smtClean="0">
                <a:solidFill>
                  <a:srgbClr val="00B050"/>
                </a:solidFill>
              </a:rPr>
              <a:t> - BENA </a:t>
            </a:r>
            <a:endParaRPr lang="fr-FR" sz="1200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63566" y="6332355"/>
            <a:ext cx="880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0B050"/>
                </a:solidFill>
              </a:rPr>
              <a:t>OU et </a:t>
            </a:r>
          </a:p>
          <a:p>
            <a:r>
              <a:rPr lang="fr-FR" sz="1200" dirty="0" smtClean="0">
                <a:solidFill>
                  <a:srgbClr val="00B050"/>
                </a:solidFill>
              </a:rPr>
              <a:t>COMMENT</a:t>
            </a:r>
            <a:endParaRPr lang="fr-FR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168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J’ai retenu cette photo prise par Alain pour 3 raisons</a:t>
            </a:r>
          </a:p>
          <a:p>
            <a:endParaRPr lang="fr-FR" dirty="0"/>
          </a:p>
          <a:p>
            <a:pPr marL="171450" indent="-171450">
              <a:buFontTx/>
              <a:buChar char="-"/>
            </a:pPr>
            <a:r>
              <a:rPr lang="fr-FR" dirty="0" smtClean="0"/>
              <a:t>c’est bien le Xavier chercheur de sens de mes dernières rencontres en 2013</a:t>
            </a:r>
          </a:p>
          <a:p>
            <a:pPr marL="171450" indent="-171450">
              <a:buFontTx/>
              <a:buChar char="-"/>
            </a:pPr>
            <a:endParaRPr lang="fr-FR" dirty="0"/>
          </a:p>
          <a:p>
            <a:pPr marL="171450" indent="-171450">
              <a:buFontTx/>
              <a:buChar char="-"/>
            </a:pPr>
            <a:r>
              <a:rPr lang="fr-FR" dirty="0" smtClean="0"/>
              <a:t>Xavier sur la terrasse de  sa maison à </a:t>
            </a:r>
            <a:r>
              <a:rPr lang="fr-FR" dirty="0" err="1" smtClean="0"/>
              <a:t>Béna</a:t>
            </a:r>
            <a:r>
              <a:rPr lang="fr-FR" dirty="0" smtClean="0"/>
              <a:t>, lieu des discussions douces sur la TGS</a:t>
            </a:r>
          </a:p>
          <a:p>
            <a:pPr marL="171450" indent="-171450">
              <a:buFontTx/>
              <a:buChar char="-"/>
            </a:pPr>
            <a:endParaRPr lang="fr-FR" dirty="0"/>
          </a:p>
          <a:p>
            <a:pPr marL="171450" indent="-171450">
              <a:buFontTx/>
              <a:buChar char="-"/>
            </a:pPr>
            <a:r>
              <a:rPr lang="fr-FR" dirty="0" smtClean="0"/>
              <a:t>photo prise par Alain à que je veux remercié de son dernier écrit sur la TGS et qui le met en meilleure position que moi pour présenter l’œuvre de Xavier</a:t>
            </a:r>
          </a:p>
          <a:p>
            <a:pPr marL="171450" indent="-171450">
              <a:buFontTx/>
              <a:buChar char="-"/>
            </a:pPr>
            <a:endParaRPr lang="fr-FR" dirty="0"/>
          </a:p>
          <a:p>
            <a:pPr marL="171450" indent="-171450">
              <a:buFontTx/>
              <a:buChar char="-"/>
            </a:pPr>
            <a:r>
              <a:rPr lang="fr-FR" dirty="0" smtClean="0"/>
              <a:t>Mon témoignage est complémentaire et près à participer à de nouveaux développements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9D0B1-C554-41C3-A421-E78CE29C4B6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696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Toutes ont trait à une de ses découvertes , toutes étant liées, chacun a plusieurs choix possibles pour </a:t>
            </a:r>
            <a:r>
              <a:rPr lang="fr-FR" b="1" i="1" dirty="0"/>
              <a:t>s’introduire</a:t>
            </a:r>
            <a:r>
              <a:rPr lang="fr-FR" b="1" dirty="0"/>
              <a:t> dans son œuvre</a:t>
            </a:r>
          </a:p>
          <a:p>
            <a:endParaRPr lang="fr-FR" dirty="0" smtClean="0"/>
          </a:p>
          <a:p>
            <a:r>
              <a:rPr lang="fr-FR" dirty="0" smtClean="0"/>
              <a:t>Pour JLL les stratégies de défense</a:t>
            </a:r>
          </a:p>
          <a:p>
            <a:r>
              <a:rPr lang="fr-FR" dirty="0" smtClean="0"/>
              <a:t>pour Sion sa religion</a:t>
            </a:r>
          </a:p>
          <a:p>
            <a:r>
              <a:rPr lang="fr-FR" dirty="0" smtClean="0"/>
              <a:t>pour Jacques </a:t>
            </a:r>
            <a:r>
              <a:rPr lang="fr-FR" dirty="0" err="1" smtClean="0"/>
              <a:t>lles</a:t>
            </a:r>
            <a:r>
              <a:rPr lang="fr-FR" dirty="0" smtClean="0"/>
              <a:t> math </a:t>
            </a:r>
          </a:p>
          <a:p>
            <a:r>
              <a:rPr lang="fr-FR" dirty="0" smtClean="0"/>
              <a:t>pour </a:t>
            </a:r>
            <a:r>
              <a:rPr lang="fr-FR" dirty="0" err="1" smtClean="0"/>
              <a:t>alain</a:t>
            </a:r>
            <a:r>
              <a:rPr lang="fr-FR" dirty="0" smtClean="0"/>
              <a:t> la génétique</a:t>
            </a:r>
          </a:p>
          <a:p>
            <a:r>
              <a:rPr lang="fr-FR" dirty="0" smtClean="0"/>
              <a:t>pour Michel G la biologie</a:t>
            </a:r>
          </a:p>
          <a:p>
            <a:r>
              <a:rPr lang="fr-FR" dirty="0" smtClean="0"/>
              <a:t>pour </a:t>
            </a:r>
            <a:r>
              <a:rPr lang="fr-FR" dirty="0" err="1" smtClean="0"/>
              <a:t>mathieu</a:t>
            </a:r>
            <a:r>
              <a:rPr lang="fr-FR" dirty="0" smtClean="0"/>
              <a:t> la </a:t>
            </a:r>
            <a:r>
              <a:rPr lang="fr-FR" dirty="0" err="1" smtClean="0"/>
              <a:t>phy</a:t>
            </a:r>
            <a:r>
              <a:rPr lang="fr-FR" dirty="0" smtClean="0"/>
              <a:t> quantique</a:t>
            </a:r>
          </a:p>
          <a:p>
            <a:r>
              <a:rPr lang="fr-FR" dirty="0" smtClean="0"/>
              <a:t>pour Michel les approches </a:t>
            </a:r>
            <a:r>
              <a:rPr lang="fr-FR" dirty="0" err="1" smtClean="0"/>
              <a:t>syst</a:t>
            </a:r>
            <a:r>
              <a:rPr lang="fr-FR" dirty="0" smtClean="0"/>
              <a:t> globale holistiques</a:t>
            </a:r>
          </a:p>
          <a:p>
            <a:r>
              <a:rPr lang="fr-FR" dirty="0" smtClean="0"/>
              <a:t>pour Martine l’</a:t>
            </a:r>
            <a:r>
              <a:rPr lang="fr-FR" dirty="0" err="1" smtClean="0"/>
              <a:t>approce</a:t>
            </a:r>
            <a:r>
              <a:rPr lang="fr-FR" dirty="0" smtClean="0"/>
              <a:t> globale de l’EH dans son métier de Kiné ostéo</a:t>
            </a:r>
          </a:p>
          <a:p>
            <a:endParaRPr lang="fr-FR" dirty="0" smtClean="0">
              <a:solidFill>
                <a:srgbClr val="00B050"/>
              </a:solidFill>
            </a:endParaRPr>
          </a:p>
          <a:p>
            <a:r>
              <a:rPr lang="fr-FR" dirty="0" smtClean="0">
                <a:solidFill>
                  <a:srgbClr val="00B050"/>
                </a:solidFill>
              </a:rPr>
              <a:t>J’ai </a:t>
            </a:r>
            <a:r>
              <a:rPr lang="fr-FR" dirty="0">
                <a:solidFill>
                  <a:srgbClr val="00B050"/>
                </a:solidFill>
              </a:rPr>
              <a:t>retenu celle qui correspond, à mon sens à ses interrogations les plus profondes</a:t>
            </a:r>
          </a:p>
          <a:p>
            <a:r>
              <a:rPr lang="fr-FR" dirty="0">
                <a:solidFill>
                  <a:srgbClr val="00B050"/>
                </a:solidFill>
              </a:rPr>
              <a:t>et qui, ont été au centre du défi de recherche de toute sa vie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9D0B1-C554-41C3-A421-E78CE29C4B61}" type="slidenum">
              <a:rPr lang="fr-FR" smtClean="0"/>
              <a:t>3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 rot="10800000" flipV="1">
            <a:off x="1931913" y="7674446"/>
            <a:ext cx="35637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1 - L’évolution est la thermodynamique du </a:t>
            </a:r>
          </a:p>
          <a:p>
            <a:r>
              <a:rPr lang="fr-FR" sz="1200" i="1" dirty="0" smtClean="0"/>
              <a:t>système univers : symétries et ruptures de symétries;</a:t>
            </a:r>
          </a:p>
          <a:p>
            <a:r>
              <a:rPr lang="fr-FR" sz="1200" i="1" dirty="0" smtClean="0"/>
              <a:t> </a:t>
            </a:r>
            <a:r>
              <a:rPr lang="fr-FR" sz="1200" i="1" dirty="0"/>
              <a:t>2 - l’évolution est  JEU : « une pièce de théâtre »</a:t>
            </a:r>
          </a:p>
          <a:p>
            <a:r>
              <a:rPr lang="fr-FR" sz="1200" i="1" dirty="0"/>
              <a:t>le jeu du hasard et de </a:t>
            </a:r>
            <a:r>
              <a:rPr lang="fr-FR" sz="1200" i="1" dirty="0" smtClean="0"/>
              <a:t>l’Amour…</a:t>
            </a:r>
          </a:p>
          <a:p>
            <a:r>
              <a:rPr lang="fr-FR" sz="1200" i="1" dirty="0" smtClean="0"/>
              <a:t>3 </a:t>
            </a:r>
            <a:r>
              <a:rPr lang="fr-FR" sz="1200" i="1" dirty="0"/>
              <a:t>- l’évolution fait l’objet d’un PROJET,. titre dernier </a:t>
            </a:r>
            <a:r>
              <a:rPr lang="fr-FR" sz="1200" i="1" dirty="0" smtClean="0"/>
              <a:t>ouvrage</a:t>
            </a:r>
          </a:p>
          <a:p>
            <a:r>
              <a:rPr lang="fr-FR" sz="1200" i="1" dirty="0" smtClean="0"/>
              <a:t>4 </a:t>
            </a:r>
            <a:r>
              <a:rPr lang="fr-FR" sz="1200" i="1" dirty="0"/>
              <a:t>– l’évolution est </a:t>
            </a:r>
            <a:r>
              <a:rPr lang="fr-FR" sz="1200" i="1" dirty="0" smtClean="0"/>
              <a:t>intercommunication</a:t>
            </a:r>
          </a:p>
          <a:p>
            <a:r>
              <a:rPr lang="fr-FR" sz="1200" i="1" dirty="0" smtClean="0"/>
              <a:t>5 </a:t>
            </a:r>
            <a:r>
              <a:rPr lang="fr-FR" sz="1200" i="1" dirty="0"/>
              <a:t>– l’évolution  culturelle </a:t>
            </a:r>
          </a:p>
          <a:p>
            <a:r>
              <a:rPr lang="fr-FR" sz="1200" i="1" dirty="0"/>
              <a:t>« Le monde n’est pas malade il enfante </a:t>
            </a:r>
            <a:r>
              <a:rPr lang="fr-FR" sz="1200" i="1" dirty="0" smtClean="0"/>
              <a:t>»</a:t>
            </a:r>
          </a:p>
          <a:p>
            <a:r>
              <a:rPr lang="fr-FR" sz="1200" dirty="0" smtClean="0"/>
              <a:t> </a:t>
            </a:r>
            <a:r>
              <a:rPr lang="fr-FR" sz="1200" dirty="0"/>
              <a:t>6 – sa discipline – métier son « centre d’intérêt </a:t>
            </a:r>
            <a:r>
              <a:rPr lang="fr-FR" sz="1200" dirty="0" smtClean="0"/>
              <a:t>»</a:t>
            </a:r>
          </a:p>
          <a:p>
            <a:r>
              <a:rPr lang="fr-FR" sz="1200" dirty="0" smtClean="0"/>
              <a:t>7 :es questions existentielles</a:t>
            </a:r>
            <a:endParaRPr 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2979984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9D0B1-C554-41C3-A421-E78CE29C4B61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es commentaires 4"/>
          <p:cNvSpPr txBox="1">
            <a:spLocks noGrp="1"/>
          </p:cNvSpPr>
          <p:nvPr>
            <p:ph type="body" idx="1"/>
          </p:nvPr>
        </p:nvSpPr>
        <p:spPr>
          <a:xfrm>
            <a:off x="688817" y="4759643"/>
            <a:ext cx="6233310" cy="1944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Un rituel en fait universel</a:t>
            </a:r>
          </a:p>
          <a:p>
            <a:r>
              <a:rPr lang="fr-FR" dirty="0" smtClean="0"/>
              <a:t>1 -Rencontres </a:t>
            </a:r>
          </a:p>
          <a:p>
            <a:r>
              <a:rPr lang="fr-FR" dirty="0" smtClean="0"/>
              <a:t>-après la sieste vers 16h </a:t>
            </a:r>
          </a:p>
          <a:p>
            <a:r>
              <a:rPr lang="fr-FR" dirty="0" smtClean="0"/>
              <a:t> -sur la terrasse ou dans le petit bureau du haut</a:t>
            </a:r>
          </a:p>
          <a:p>
            <a:endParaRPr lang="fr-FR" dirty="0" smtClean="0"/>
          </a:p>
          <a:p>
            <a:r>
              <a:rPr lang="fr-FR" dirty="0" smtClean="0"/>
              <a:t>2 -des </a:t>
            </a:r>
            <a:r>
              <a:rPr lang="fr-FR" dirty="0"/>
              <a:t>é</a:t>
            </a:r>
            <a:r>
              <a:rPr lang="fr-FR" dirty="0" smtClean="0"/>
              <a:t>changes entre nous et avec l’ordi </a:t>
            </a:r>
          </a:p>
          <a:p>
            <a:r>
              <a:rPr lang="fr-FR" dirty="0" smtClean="0"/>
              <a:t>nous avons travaillé avec les schémas sur l’ordi que je lui proposais car nous étions en désaccord </a:t>
            </a:r>
          </a:p>
          <a:p>
            <a:r>
              <a:rPr lang="fr-FR" dirty="0" smtClean="0"/>
              <a:t>sur certains des siens</a:t>
            </a:r>
          </a:p>
          <a:p>
            <a:endParaRPr lang="fr-FR" dirty="0"/>
          </a:p>
          <a:p>
            <a:r>
              <a:rPr lang="fr-FR" dirty="0" smtClean="0"/>
              <a:t>3 accord ou pas d’accord pendant et après 4 heures de discussions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9125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9D0B1-C554-41C3-A421-E78CE29C4B6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152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9D0B1-C554-41C3-A421-E78CE29C4B61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es commentaires 4"/>
          <p:cNvSpPr txBox="1">
            <a:spLocks noGrp="1"/>
          </p:cNvSpPr>
          <p:nvPr>
            <p:ph type="body" idx="1"/>
          </p:nvPr>
        </p:nvSpPr>
        <p:spPr>
          <a:xfrm>
            <a:off x="688817" y="4759643"/>
            <a:ext cx="6233310" cy="1944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Un rituel en fait universel</a:t>
            </a:r>
          </a:p>
          <a:p>
            <a:r>
              <a:rPr lang="fr-FR" dirty="0" smtClean="0"/>
              <a:t>1 -Rencontres </a:t>
            </a:r>
          </a:p>
          <a:p>
            <a:r>
              <a:rPr lang="fr-FR" dirty="0" smtClean="0"/>
              <a:t>-après la sieste vers 16h </a:t>
            </a:r>
          </a:p>
          <a:p>
            <a:r>
              <a:rPr lang="fr-FR" dirty="0" smtClean="0"/>
              <a:t> -sur la terrasse ou dans le petit bureau du haut</a:t>
            </a:r>
          </a:p>
          <a:p>
            <a:endParaRPr lang="fr-FR" dirty="0" smtClean="0"/>
          </a:p>
          <a:p>
            <a:r>
              <a:rPr lang="fr-FR" dirty="0" smtClean="0"/>
              <a:t>2 -des </a:t>
            </a:r>
            <a:r>
              <a:rPr lang="fr-FR" dirty="0"/>
              <a:t>é</a:t>
            </a:r>
            <a:r>
              <a:rPr lang="fr-FR" dirty="0" smtClean="0"/>
              <a:t>changes entre nous et avec l’ordi </a:t>
            </a:r>
          </a:p>
          <a:p>
            <a:r>
              <a:rPr lang="fr-FR" dirty="0" smtClean="0"/>
              <a:t>nous avons travaillé avec les schémas sur l’ordi que je lui proposais car nous étions en désaccord </a:t>
            </a:r>
          </a:p>
          <a:p>
            <a:r>
              <a:rPr lang="fr-FR" dirty="0" smtClean="0"/>
              <a:t>sur certains des siens</a:t>
            </a:r>
          </a:p>
          <a:p>
            <a:endParaRPr lang="fr-FR" dirty="0"/>
          </a:p>
          <a:p>
            <a:r>
              <a:rPr lang="fr-FR" dirty="0" smtClean="0"/>
              <a:t>3 accord ou pas d’accord pendant et après 4 heures de discussions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9125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accord entre 2molécules une autre molécule DIVERSITE</a:t>
            </a:r>
          </a:p>
          <a:p>
            <a:endParaRPr lang="fr-FR" dirty="0"/>
          </a:p>
          <a:p>
            <a:r>
              <a:rPr lang="fr-FR" dirty="0" smtClean="0"/>
              <a:t>accord entre noyau et électron un atome INNOVATION</a:t>
            </a:r>
          </a:p>
          <a:p>
            <a:endParaRPr lang="fr-FR" dirty="0"/>
          </a:p>
          <a:p>
            <a:r>
              <a:rPr lang="fr-FR" dirty="0" smtClean="0"/>
              <a:t>désaccord matière antimatière</a:t>
            </a:r>
          </a:p>
          <a:p>
            <a:r>
              <a:rPr lang="fr-FR" dirty="0" smtClean="0"/>
              <a:t>réactions nucléaires ou on désaccorde mes atomes les ° lourds  les + instables </a:t>
            </a:r>
          </a:p>
          <a:p>
            <a:r>
              <a:rPr lang="fr-FR" dirty="0" smtClean="0"/>
              <a:t>qui fait récupérer la forme la plus dégradée de l’énergie la chaleur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BE2AE-142C-43CC-A153-CC2D997D72F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48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488A-EB75-4D3A-BA99-74307F784749}" type="datetime1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10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5694-551B-4743-930D-BF14277AFC61}" type="datetime1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92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C061-AC89-45A4-B5DC-B8BBF2475A1A}" type="datetime1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49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8AC0-42DC-4C91-AB9C-00A4B55B89D8}" type="datetime1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91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0AAE-DA29-4DD1-A377-74A56163E519}" type="datetime1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87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382C-F2D7-4F27-999A-263C9ADAB1E6}" type="datetime1">
              <a:rPr lang="fr-FR" smtClean="0"/>
              <a:t>15/01/2014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23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F04F-A91E-44B6-8AFA-92F00B22E695}" type="datetime1">
              <a:rPr lang="fr-FR" smtClean="0"/>
              <a:t>15/01/2014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20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FCCEA-ACEB-40E9-97C7-0C3969E84586}" type="datetime1">
              <a:rPr lang="fr-FR" smtClean="0"/>
              <a:t>15/01/2014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52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DB48-3E10-4BB3-9A9A-B0F4F3B1CFEB}" type="datetime1">
              <a:rPr lang="fr-FR" smtClean="0"/>
              <a:t>15/01/2014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52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5618-37E9-4296-B1B9-E7F8364687B2}" type="datetime1">
              <a:rPr lang="fr-FR" smtClean="0"/>
              <a:t>15/01/2014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15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64B1-7090-4052-9E2B-47582FCE83AF}" type="datetime1">
              <a:rPr lang="fr-FR" smtClean="0"/>
              <a:t>15/01/2014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02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chemeClr val="bg2">
                <a:lumMod val="40000"/>
                <a:lumOff val="6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CC001-128B-48D9-BB03-795CD52806AE}" type="datetime1">
              <a:rPr lang="fr-FR" smtClean="0"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AEFA8-063D-4FA1-9549-687BB6914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3177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rnard\AppData\Local\Temp\05072011129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92696"/>
            <a:ext cx="7488832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68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12248" y="1340768"/>
            <a:ext cx="55516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La TGA  </a:t>
            </a:r>
          </a:p>
          <a:p>
            <a:r>
              <a:rPr lang="fr-FR" sz="2800" b="1" dirty="0" smtClean="0">
                <a:solidFill>
                  <a:schemeClr val="bg1"/>
                </a:solidFill>
              </a:rPr>
              <a:t>une « LOI » en 12 articles </a:t>
            </a:r>
          </a:p>
          <a:p>
            <a:r>
              <a:rPr lang="fr-FR" sz="2800" b="1" dirty="0" smtClean="0">
                <a:solidFill>
                  <a:schemeClr val="bg1"/>
                </a:solidFill>
              </a:rPr>
              <a:t>une « table de la LOI » universelle ?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40836" y="3429000"/>
            <a:ext cx="2468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Xavier SALLANTIN</a:t>
            </a:r>
            <a:endParaRPr lang="fr-FR" sz="2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475656" y="4205340"/>
            <a:ext cx="7491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ACCORDEUR ….de </a:t>
            </a:r>
            <a:r>
              <a:rPr lang="fr-FR" sz="2400" b="1" dirty="0" err="1" smtClean="0"/>
              <a:t>tts</a:t>
            </a:r>
            <a:r>
              <a:rPr lang="fr-FR" sz="2400" b="1" dirty="0" smtClean="0"/>
              <a:t> les disciplines de la CONNAISSANCE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5004093"/>
            <a:ext cx="5905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b="1" dirty="0"/>
              <a:t>messager </a:t>
            </a:r>
            <a:r>
              <a:rPr lang="fr-FR" sz="2400" b="1" dirty="0" smtClean="0"/>
              <a:t>D’UN </a:t>
            </a:r>
            <a:r>
              <a:rPr lang="fr-FR" sz="2400" b="1" dirty="0"/>
              <a:t>GRAND </a:t>
            </a:r>
            <a:r>
              <a:rPr lang="fr-FR" sz="2400" b="1" dirty="0" smtClean="0"/>
              <a:t>ACCORDEUR ?</a:t>
            </a:r>
            <a:endParaRPr lang="fr-FR" sz="2400" b="1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61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76056" y="2780928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altLang="fr-FR" dirty="0" smtClean="0"/>
              <a:t>« l’INVENTEUR » </a:t>
            </a:r>
          </a:p>
          <a:p>
            <a:r>
              <a:rPr lang="fr-FR" altLang="fr-FR" b="1" dirty="0" smtClean="0">
                <a:solidFill>
                  <a:srgbClr val="C00000"/>
                </a:solidFill>
              </a:rPr>
              <a:t>TGS</a:t>
            </a:r>
            <a:r>
              <a:rPr lang="fr-FR" altLang="fr-FR" b="1" dirty="0">
                <a:solidFill>
                  <a:srgbClr val="C00000"/>
                </a:solidFill>
              </a:rPr>
              <a:t>, Théorie Générale du Sens </a:t>
            </a:r>
            <a:endParaRPr lang="fr-FR" altLang="fr-FR" b="1" dirty="0" smtClean="0">
              <a:solidFill>
                <a:srgbClr val="C00000"/>
              </a:solidFill>
            </a:endParaRPr>
          </a:p>
          <a:p>
            <a:r>
              <a:rPr lang="fr-FR" altLang="fr-FR" dirty="0"/>
              <a:t>systémique, globale , holistique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876776" y="1124744"/>
            <a:ext cx="2949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altLang="fr-FR" dirty="0">
                <a:solidFill>
                  <a:prstClr val="black"/>
                </a:solidFill>
              </a:rPr>
              <a:t>- Un OBSERVATEUR « « tous azimuts », permanent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5090" y="1124744"/>
            <a:ext cx="32392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fr-FR" altLang="fr-FR" dirty="0">
                <a:solidFill>
                  <a:prstClr val="black"/>
                </a:solidFill>
              </a:rPr>
              <a:t>un QUESTIONNEUR insatiable, jamais satisfait 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2476992"/>
            <a:ext cx="35484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fr-FR" altLang="fr-FR" b="1" dirty="0">
                <a:solidFill>
                  <a:srgbClr val="C00000"/>
                </a:solidFill>
              </a:rPr>
              <a:t>Un CHERCHEUR acharné….du SENS </a:t>
            </a:r>
            <a:r>
              <a:rPr lang="fr-FR" altLang="fr-FR" b="1" dirty="0" smtClean="0">
                <a:solidFill>
                  <a:srgbClr val="C00000"/>
                </a:solidFill>
              </a:rPr>
              <a:t>( </a:t>
            </a:r>
            <a:r>
              <a:rPr lang="fr-FR" altLang="fr-FR" b="1" dirty="0">
                <a:solidFill>
                  <a:srgbClr val="C00000"/>
                </a:solidFill>
              </a:rPr>
              <a:t>avec un grand S), besoin tant personnel qu’universel.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096084" y="1988840"/>
            <a:ext cx="33375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fr-FR" altLang="fr-FR" dirty="0"/>
              <a:t>Le DECOUVREUR révélateur </a:t>
            </a:r>
            <a:endParaRPr lang="fr-FR" altLang="fr-FR" dirty="0" smtClean="0"/>
          </a:p>
          <a:p>
            <a:pPr lvl="0"/>
            <a:r>
              <a:rPr lang="fr-FR" altLang="fr-FR" dirty="0" smtClean="0">
                <a:solidFill>
                  <a:srgbClr val="C00000"/>
                </a:solidFill>
              </a:rPr>
              <a:t>… du </a:t>
            </a:r>
            <a:r>
              <a:rPr lang="fr-FR" altLang="fr-FR" b="1" dirty="0" smtClean="0">
                <a:solidFill>
                  <a:srgbClr val="C00000"/>
                </a:solidFill>
              </a:rPr>
              <a:t>concept </a:t>
            </a:r>
            <a:r>
              <a:rPr lang="fr-FR" altLang="fr-FR" b="1" dirty="0" smtClean="0"/>
              <a:t>U</a:t>
            </a:r>
            <a:r>
              <a:rPr lang="fr-FR" altLang="fr-FR" b="1" dirty="0" smtClean="0">
                <a:solidFill>
                  <a:srgbClr val="C00000"/>
                </a:solidFill>
              </a:rPr>
              <a:t> d’ACCORD </a:t>
            </a:r>
            <a:endParaRPr lang="fr-FR" altLang="fr-FR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1730" y="116632"/>
            <a:ext cx="6840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dirty="0" smtClean="0">
                <a:solidFill>
                  <a:srgbClr val="C00000"/>
                </a:solidFill>
              </a:rPr>
              <a:t>C’est le chercheur que j’ai surtout connu pendant 15 ans, et que je peux qualifier ainsi</a:t>
            </a:r>
            <a:endParaRPr lang="fr-FR" sz="2000" b="1" dirty="0">
              <a:solidFill>
                <a:srgbClr val="C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22221" y="4005064"/>
            <a:ext cx="50202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un CHERCHEUR accompli sa propre unification, </a:t>
            </a:r>
          </a:p>
          <a:p>
            <a:r>
              <a:rPr lang="fr-FR" dirty="0" smtClean="0"/>
              <a:t> en » accordant » ses 2 sources reçues en héritages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43079" y="5441448"/>
            <a:ext cx="43134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/>
              <a:t>l’AUTEUR de plusieurs ouvrages </a:t>
            </a:r>
            <a:endParaRPr lang="fr-FR" dirty="0"/>
          </a:p>
          <a:p>
            <a:r>
              <a:rPr lang="fr-FR" b="1" dirty="0" smtClean="0">
                <a:solidFill>
                  <a:srgbClr val="C00000"/>
                </a:solidFill>
              </a:rPr>
              <a:t>… Traité de l’Univers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smtClean="0"/>
              <a:t>«</a:t>
            </a:r>
            <a:r>
              <a:rPr lang="fr-FR" b="1" dirty="0"/>
              <a:t> le monde n’est pas malade il enfante  »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C884-B110-4D56-B032-25B9CB45978C}" type="slidenum">
              <a:rPr lang="fr-FR" smtClean="0"/>
              <a:t>2</a:t>
            </a:fld>
            <a:endParaRPr lang="fr-FR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881785" y="4189730"/>
            <a:ext cx="30827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i="1" dirty="0">
                <a:solidFill>
                  <a:prstClr val="white"/>
                </a:solidFill>
              </a:rPr>
              <a:t>en ce sens certainement </a:t>
            </a:r>
            <a:endParaRPr lang="fr-FR" b="1" i="1" dirty="0" smtClean="0">
              <a:solidFill>
                <a:prstClr val="white"/>
              </a:solidFill>
            </a:endParaRPr>
          </a:p>
          <a:p>
            <a:pPr lvl="0"/>
            <a:r>
              <a:rPr lang="fr-FR" b="1" i="1" dirty="0" smtClean="0">
                <a:solidFill>
                  <a:prstClr val="white"/>
                </a:solidFill>
              </a:rPr>
              <a:t>un héritier </a:t>
            </a:r>
          </a:p>
          <a:p>
            <a:pPr lvl="0"/>
            <a:r>
              <a:rPr lang="fr-FR" b="1" i="1" dirty="0" smtClean="0">
                <a:solidFill>
                  <a:prstClr val="white"/>
                </a:solidFill>
              </a:rPr>
              <a:t>de </a:t>
            </a:r>
            <a:r>
              <a:rPr lang="fr-FR" b="1" i="1" dirty="0">
                <a:solidFill>
                  <a:prstClr val="white"/>
                </a:solidFill>
              </a:rPr>
              <a:t>Teilhard de Chardin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1560" y="4651395"/>
            <a:ext cx="50507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dirty="0">
                <a:solidFill>
                  <a:prstClr val="white"/>
                </a:solidFill>
              </a:rPr>
              <a:t>- le dévoilement  de la vérité par sa raison</a:t>
            </a:r>
          </a:p>
          <a:p>
            <a:pPr marL="285750" lvl="0" indent="-285750">
              <a:buFontTx/>
              <a:buChar char="-"/>
            </a:pPr>
            <a:r>
              <a:rPr lang="fr-FR" dirty="0">
                <a:solidFill>
                  <a:prstClr val="white"/>
                </a:solidFill>
              </a:rPr>
              <a:t>la révélation de la vérité par sa foi chrétienne</a:t>
            </a: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5761082" y="5903113"/>
            <a:ext cx="50364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6613783" y="5718447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une OEUVRE</a:t>
            </a:r>
            <a:endParaRPr lang="fr-FR" dirty="0"/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4218463" y="2916099"/>
            <a:ext cx="50364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60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01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1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9A39-302F-4DEB-BE3F-CF58699A4EAF}" type="slidenum">
              <a:rPr lang="fr-FR" smtClean="0"/>
              <a:t>3</a:t>
            </a:fld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5318230" y="2055678"/>
            <a:ext cx="3430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Difficultés d’appréhender</a:t>
            </a:r>
          </a:p>
          <a:p>
            <a:r>
              <a:rPr lang="fr-FR" sz="2400" b="1" dirty="0" smtClean="0"/>
              <a:t>l’essentiel / totalité</a:t>
            </a:r>
            <a:endParaRPr lang="fr-FR" sz="24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3188305" y="748735"/>
            <a:ext cx="22589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Une « BOBINE » de fil </a:t>
            </a:r>
          </a:p>
          <a:p>
            <a:r>
              <a:rPr lang="fr-FR" dirty="0" smtClean="0"/>
              <a:t>« filé » par sa logique</a:t>
            </a:r>
          </a:p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5371" y="5290828"/>
            <a:ext cx="8635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Je ne sais pas encore  si je sortirais  du doute MAIS </a:t>
            </a:r>
          </a:p>
          <a:p>
            <a:r>
              <a:rPr lang="fr-FR" b="1" dirty="0">
                <a:solidFill>
                  <a:srgbClr val="C00000"/>
                </a:solidFill>
              </a:rPr>
              <a:t>	</a:t>
            </a:r>
            <a:r>
              <a:rPr lang="fr-FR" b="1" dirty="0" smtClean="0">
                <a:solidFill>
                  <a:srgbClr val="C00000"/>
                </a:solidFill>
              </a:rPr>
              <a:t>- sur 2013 j’ai eu plusieurs rencontres déterminantes avec Xavier</a:t>
            </a:r>
          </a:p>
          <a:p>
            <a:r>
              <a:rPr lang="fr-FR" b="1" dirty="0" smtClean="0">
                <a:solidFill>
                  <a:srgbClr val="C00000"/>
                </a:solidFill>
              </a:rPr>
              <a:t>	- je veille à rester sous  contrôle toujours critique du Groupe </a:t>
            </a:r>
            <a:r>
              <a:rPr lang="fr-FR" b="1" dirty="0" err="1" smtClean="0">
                <a:solidFill>
                  <a:srgbClr val="C00000"/>
                </a:solidFill>
              </a:rPr>
              <a:t>Béna</a:t>
            </a:r>
            <a:r>
              <a:rPr lang="fr-FR" b="1" dirty="0" smtClean="0">
                <a:solidFill>
                  <a:srgbClr val="C00000"/>
                </a:solidFill>
              </a:rPr>
              <a:t>	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2770" y="3925929"/>
            <a:ext cx="40282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« la quête insensée du SENS »</a:t>
            </a:r>
          </a:p>
          <a:p>
            <a:r>
              <a:rPr lang="fr-FR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la TGS Théorie Générale du Sens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08965" y="1984084"/>
            <a:ext cx="2564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Difficultés d’entrer</a:t>
            </a:r>
            <a:endParaRPr lang="fr-FR" sz="2400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3145003" y="1634569"/>
            <a:ext cx="2173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 un fil à </a:t>
            </a:r>
            <a:r>
              <a:rPr lang="fr-FR" b="1" i="1" dirty="0"/>
              <a:t>+</a:t>
            </a:r>
            <a:r>
              <a:rPr lang="fr-FR" b="1" i="1" dirty="0" smtClean="0"/>
              <a:t> « brins » </a:t>
            </a:r>
            <a:endParaRPr lang="fr-FR" b="1" dirty="0" smtClean="0"/>
          </a:p>
        </p:txBody>
      </p:sp>
      <p:sp>
        <p:nvSpPr>
          <p:cNvPr id="24" name="ZoneTexte 23"/>
          <p:cNvSpPr txBox="1"/>
          <p:nvPr/>
        </p:nvSpPr>
        <p:spPr>
          <a:xfrm>
            <a:off x="305881" y="3140968"/>
            <a:ext cx="3087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/>
              <a:t>le brin </a:t>
            </a:r>
          </a:p>
          <a:p>
            <a:r>
              <a:rPr lang="fr-FR" dirty="0" smtClean="0"/>
              <a:t>des « questions existentielles »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702184" y="2484758"/>
            <a:ext cx="139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vocabulaire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5318230" y="3160241"/>
            <a:ext cx="330122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1- je crois avoir tout compris</a:t>
            </a:r>
          </a:p>
          <a:p>
            <a:endParaRPr lang="fr-FR" dirty="0"/>
          </a:p>
          <a:p>
            <a:r>
              <a:rPr lang="fr-FR" dirty="0" smtClean="0"/>
              <a:t>2 -je sais qu’il faut douter de mes</a:t>
            </a:r>
          </a:p>
          <a:p>
            <a:r>
              <a:rPr lang="fr-FR" dirty="0" smtClean="0"/>
              <a:t>désaccords</a:t>
            </a:r>
          </a:p>
          <a:p>
            <a:endParaRPr lang="fr-FR" dirty="0"/>
          </a:p>
          <a:p>
            <a:r>
              <a:rPr lang="fr-FR" dirty="0" smtClean="0"/>
              <a:t>3 -</a:t>
            </a:r>
            <a:r>
              <a:rPr lang="fr-FR" dirty="0" err="1" smtClean="0"/>
              <a:t>re-débobinage</a:t>
            </a:r>
            <a:r>
              <a:rPr lang="fr-FR" dirty="0" smtClean="0"/>
              <a:t> : des nœuds</a:t>
            </a:r>
          </a:p>
          <a:p>
            <a:r>
              <a:rPr lang="fr-FR" dirty="0" smtClean="0"/>
              <a:t>ou tirer un </a:t>
            </a:r>
            <a:r>
              <a:rPr lang="fr-FR" smtClean="0"/>
              <a:t>autre bout</a:t>
            </a: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62155" y="148570"/>
            <a:ext cx="20698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000" b="1" dirty="0">
                <a:solidFill>
                  <a:srgbClr val="C00000"/>
                </a:solidFill>
              </a:rPr>
              <a:t>L’œuvre de Xavier</a:t>
            </a:r>
          </a:p>
        </p:txBody>
      </p:sp>
      <p:sp>
        <p:nvSpPr>
          <p:cNvPr id="5" name="Rectangle 4"/>
          <p:cNvSpPr/>
          <p:nvPr/>
        </p:nvSpPr>
        <p:spPr>
          <a:xfrm>
            <a:off x="3188305" y="2439822"/>
            <a:ext cx="19499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dirty="0">
                <a:solidFill>
                  <a:prstClr val="white"/>
                </a:solidFill>
              </a:rPr>
              <a:t>on </a:t>
            </a:r>
            <a:r>
              <a:rPr lang="fr-FR" dirty="0" smtClean="0">
                <a:solidFill>
                  <a:prstClr val="white"/>
                </a:solidFill>
              </a:rPr>
              <a:t>en choisi  un</a:t>
            </a:r>
            <a:endParaRPr lang="fr-FR" dirty="0">
              <a:solidFill>
                <a:prstClr val="white"/>
              </a:solidFill>
            </a:endParaRPr>
          </a:p>
          <a:p>
            <a:pPr lvl="0"/>
            <a:r>
              <a:rPr lang="fr-FR" dirty="0">
                <a:solidFill>
                  <a:prstClr val="white"/>
                </a:solidFill>
              </a:rPr>
              <a:t>on tire dessus…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15871" y="748735"/>
            <a:ext cx="1808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du métier à tisser</a:t>
            </a:r>
          </a:p>
          <a:p>
            <a:r>
              <a:rPr lang="fr-FR" i="1" dirty="0" smtClean="0"/>
              <a:t>de l’univers</a:t>
            </a:r>
            <a:endParaRPr lang="fr-FR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5966197" y="748735"/>
            <a:ext cx="2564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le fil d’Ariane</a:t>
            </a:r>
          </a:p>
          <a:p>
            <a:r>
              <a:rPr lang="fr-FR" i="1" dirty="0" smtClean="0"/>
              <a:t>du labyrinthe de l’univers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76021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 rot="19447017">
            <a:off x="429555" y="3743817"/>
            <a:ext cx="20006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1 - on « RENCONTRE»</a:t>
            </a:r>
          </a:p>
          <a:p>
            <a:r>
              <a:rPr lang="fr-FR" sz="1600" dirty="0" smtClean="0"/>
              <a:t>en L et à T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2047332" y="2425284"/>
            <a:ext cx="1568627" cy="1232400"/>
            <a:chOff x="6444208" y="1340768"/>
            <a:chExt cx="1080120" cy="925199"/>
          </a:xfrm>
        </p:grpSpPr>
        <p:cxnSp>
          <p:nvCxnSpPr>
            <p:cNvPr id="5" name="Connecteur droit avec flèche 4"/>
            <p:cNvCxnSpPr/>
            <p:nvPr/>
          </p:nvCxnSpPr>
          <p:spPr>
            <a:xfrm>
              <a:off x="6444208" y="1807949"/>
              <a:ext cx="1080120" cy="0"/>
            </a:xfrm>
            <a:prstGeom prst="straightConnector1">
              <a:avLst/>
            </a:prstGeom>
            <a:ln>
              <a:solidFill>
                <a:schemeClr val="bg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avec flèche 5"/>
            <p:cNvCxnSpPr/>
            <p:nvPr/>
          </p:nvCxnSpPr>
          <p:spPr>
            <a:xfrm flipV="1">
              <a:off x="6984268" y="1340768"/>
              <a:ext cx="0" cy="467182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avec flèche 6"/>
            <p:cNvCxnSpPr/>
            <p:nvPr/>
          </p:nvCxnSpPr>
          <p:spPr>
            <a:xfrm>
              <a:off x="6984268" y="1797044"/>
              <a:ext cx="0" cy="468923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 flipV="1">
              <a:off x="6444208" y="1813466"/>
              <a:ext cx="540060" cy="452501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1881091" y="1916832"/>
            <a:ext cx="19011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fr-FR" sz="1600" b="1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 d’</a:t>
            </a:r>
            <a:r>
              <a:rPr lang="fr-FR" sz="1600" b="1" i="1" dirty="0" smtClean="0">
                <a:solidFill>
                  <a:schemeClr val="bg1"/>
                </a:solidFill>
              </a:rPr>
              <a:t>accord = progrès connaissance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63936" y="3846759"/>
            <a:ext cx="22545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 ou de </a:t>
            </a:r>
            <a:r>
              <a:rPr lang="fr-FR" sz="1600" i="1" dirty="0" smtClean="0">
                <a:solidFill>
                  <a:schemeClr val="bg1"/>
                </a:solidFill>
              </a:rPr>
              <a:t>désaccord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641744" y="2780928"/>
            <a:ext cx="151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2 -on échange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201795" y="887998"/>
            <a:ext cx="43454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C00000"/>
                </a:solidFill>
              </a:rPr>
              <a:t>N</a:t>
            </a:r>
            <a:r>
              <a:rPr lang="fr-FR" sz="2000" dirty="0" smtClean="0">
                <a:solidFill>
                  <a:srgbClr val="C00000"/>
                </a:solidFill>
              </a:rPr>
              <a:t>os rencontres – échanges :  UN RITUEL</a:t>
            </a:r>
            <a:endParaRPr lang="fr-FR" sz="2000" dirty="0">
              <a:solidFill>
                <a:srgbClr val="C0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563315" y="4859433"/>
            <a:ext cx="23129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vers 20h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Accords ou désaccords</a:t>
            </a:r>
          </a:p>
          <a:p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une récompense ……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436096" y="3214717"/>
            <a:ext cx="1499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dirty="0" smtClean="0"/>
              <a:t> – on débat</a:t>
            </a:r>
          </a:p>
          <a:p>
            <a:r>
              <a:rPr lang="fr-FR" dirty="0" smtClean="0"/>
              <a:t>contradictoire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436096" y="2101498"/>
            <a:ext cx="2054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dirty="0" smtClean="0">
                <a:solidFill>
                  <a:prstClr val="white"/>
                </a:solidFill>
              </a:rPr>
              <a:t>2- </a:t>
            </a:r>
            <a:r>
              <a:rPr lang="fr-FR" dirty="0">
                <a:solidFill>
                  <a:prstClr val="white"/>
                </a:solidFill>
              </a:rPr>
              <a:t>on  transaction-négociation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643735" y="2810545"/>
            <a:ext cx="786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ET/OU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1745680" y="1521232"/>
            <a:ext cx="2900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3 -on formalise notre constat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5495086" y="4016036"/>
            <a:ext cx="1440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2 - on papote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7278508" y="3214716"/>
            <a:ext cx="152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on dialectique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2D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308304" y="2126265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on trialectique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3D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482622" y="4617956"/>
            <a:ext cx="13490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en L</a:t>
            </a:r>
          </a:p>
          <a:p>
            <a:r>
              <a:rPr lang="fr-FR" dirty="0" smtClean="0"/>
              <a:t>terrasse</a:t>
            </a:r>
          </a:p>
          <a:p>
            <a:r>
              <a:rPr lang="fr-FR" dirty="0" smtClean="0"/>
              <a:t>petit bureau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619672" y="5736596"/>
            <a:ext cx="1287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à T 16 h</a:t>
            </a:r>
          </a:p>
          <a:p>
            <a:r>
              <a:rPr lang="fr-FR" dirty="0" smtClean="0"/>
              <a:t>après sieste</a:t>
            </a:r>
            <a:endParaRPr lang="fr-FR" dirty="0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4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683568" y="208949"/>
            <a:ext cx="81165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C00000"/>
                </a:solidFill>
              </a:rPr>
              <a:t>- sur 2013 </a:t>
            </a:r>
            <a:r>
              <a:rPr lang="fr-FR" sz="2400" b="1" dirty="0" smtClean="0">
                <a:solidFill>
                  <a:srgbClr val="C00000"/>
                </a:solidFill>
              </a:rPr>
              <a:t>,  </a:t>
            </a:r>
            <a:r>
              <a:rPr lang="fr-FR" sz="2400" b="1" dirty="0">
                <a:solidFill>
                  <a:srgbClr val="C00000"/>
                </a:solidFill>
              </a:rPr>
              <a:t>plusieurs rencontres déterminantes avec Xavier</a:t>
            </a:r>
          </a:p>
        </p:txBody>
      </p:sp>
    </p:spTree>
    <p:extLst>
      <p:ext uri="{BB962C8B-B14F-4D97-AF65-F5344CB8AC3E}">
        <p14:creationId xmlns:p14="http://schemas.microsoft.com/office/powerpoint/2010/main" val="210274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4" grpId="0"/>
      <p:bldP spid="16" grpId="0"/>
      <p:bldP spid="18" grpId="0"/>
      <p:bldP spid="19" grpId="0"/>
      <p:bldP spid="20" grpId="0"/>
      <p:bldP spid="23" grpId="0"/>
      <p:bldP spid="29" grpId="0"/>
      <p:bldP spid="30" grpId="0"/>
      <p:bldP spid="3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04505" y="1556792"/>
            <a:ext cx="67578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– « Xavier </a:t>
            </a:r>
            <a:r>
              <a:rPr lang="fr-FR" b="1" dirty="0" smtClean="0"/>
              <a:t>j’ai l’intuition que tu as eu</a:t>
            </a:r>
          </a:p>
          <a:p>
            <a:r>
              <a:rPr lang="fr-FR" b="1" dirty="0" smtClean="0"/>
              <a:t> </a:t>
            </a:r>
            <a:r>
              <a:rPr lang="fr-FR" sz="2400" b="1" dirty="0" smtClean="0"/>
              <a:t>l’intuition du siècle </a:t>
            </a:r>
            <a:r>
              <a:rPr lang="fr-FR" b="1" dirty="0" smtClean="0"/>
              <a:t>avec ton </a:t>
            </a:r>
            <a:r>
              <a:rPr lang="fr-FR" sz="2400" b="1" dirty="0" smtClean="0"/>
              <a:t>concept de l’ACCORD »</a:t>
            </a:r>
            <a:endParaRPr lang="fr-FR" sz="2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301996" y="2714701"/>
            <a:ext cx="738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 –  » </a:t>
            </a:r>
            <a:r>
              <a:rPr lang="fr-FR" b="1" dirty="0" smtClean="0"/>
              <a:t>j’ai l’intuition qu’avec </a:t>
            </a:r>
            <a:r>
              <a:rPr lang="fr-FR" sz="2400" b="1" dirty="0" smtClean="0"/>
              <a:t>ta TGS </a:t>
            </a:r>
            <a:r>
              <a:rPr lang="fr-FR" b="1" dirty="0" smtClean="0"/>
              <a:t>tu es en possession de ce qui est </a:t>
            </a:r>
          </a:p>
          <a:p>
            <a:r>
              <a:rPr lang="fr-FR" sz="2400" b="1" dirty="0" smtClean="0"/>
              <a:t>le Graal </a:t>
            </a:r>
            <a:r>
              <a:rPr lang="fr-FR" b="1" dirty="0" smtClean="0"/>
              <a:t>de tous les chercheurs de Vérité la </a:t>
            </a:r>
            <a:r>
              <a:rPr lang="fr-FR" sz="2400" b="1" dirty="0" smtClean="0"/>
              <a:t>fameuse THEORIE M »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289016" y="5085184"/>
            <a:ext cx="67887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4 –  » Tu dis que tu as encore beaucoup à faire mais  </a:t>
            </a:r>
            <a:r>
              <a:rPr lang="fr-FR" sz="2400" b="1" dirty="0" smtClean="0"/>
              <a:t>que veux-tu </a:t>
            </a:r>
          </a:p>
          <a:p>
            <a:r>
              <a:rPr lang="fr-FR" sz="2400" b="1" dirty="0" smtClean="0"/>
              <a:t>de plus </a:t>
            </a:r>
            <a:r>
              <a:rPr lang="fr-FR" b="1" dirty="0" smtClean="0"/>
              <a:t>que ta théorie M -TGS ? » </a:t>
            </a:r>
            <a:r>
              <a:rPr lang="fr-FR" sz="2400" b="1" dirty="0" smtClean="0"/>
              <a:t>péché d’orgueil ?</a:t>
            </a:r>
            <a:endParaRPr lang="fr-FR" sz="2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795448" y="332656"/>
            <a:ext cx="74960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C00000"/>
                </a:solidFill>
              </a:rPr>
              <a:t>en 2013 </a:t>
            </a:r>
            <a:r>
              <a:rPr lang="fr-FR" sz="2400" b="1" dirty="0" smtClean="0">
                <a:solidFill>
                  <a:srgbClr val="C00000"/>
                </a:solidFill>
              </a:rPr>
              <a:t> 4 « transactions » avec Xavier: </a:t>
            </a:r>
          </a:p>
          <a:p>
            <a:r>
              <a:rPr lang="fr-FR" b="1" dirty="0" smtClean="0">
                <a:solidFill>
                  <a:srgbClr val="C00000"/>
                </a:solidFill>
              </a:rPr>
              <a:t>objectifs obtenir réponses à mes questions…de fond, </a:t>
            </a:r>
          </a:p>
          <a:p>
            <a:r>
              <a:rPr lang="fr-FR" b="1" dirty="0">
                <a:solidFill>
                  <a:srgbClr val="C00000"/>
                </a:solidFill>
              </a:rPr>
              <a:t>	</a:t>
            </a:r>
            <a:r>
              <a:rPr lang="fr-FR" b="1" dirty="0" smtClean="0">
                <a:solidFill>
                  <a:srgbClr val="C00000"/>
                </a:solidFill>
              </a:rPr>
              <a:t>			sous forme convenue de provocations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39579" y="3733580"/>
            <a:ext cx="71921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3 – tu dis avoir « accordé » ta foi et ta raison  </a:t>
            </a:r>
            <a:r>
              <a:rPr lang="fr-FR" sz="2400" b="1" dirty="0" smtClean="0"/>
              <a:t>Ok mais avec quel </a:t>
            </a:r>
          </a:p>
          <a:p>
            <a:r>
              <a:rPr lang="fr-FR" sz="2400" b="1" dirty="0" smtClean="0"/>
              <a:t>référent universel ?</a:t>
            </a:r>
            <a:r>
              <a:rPr lang="fr-FR" sz="2400" b="1" dirty="0"/>
              <a:t> </a:t>
            </a:r>
            <a:r>
              <a:rPr lang="fr-FR" sz="2400" b="1" dirty="0" smtClean="0"/>
              <a:t>Un Dieu unique …des Chrétiens …?</a:t>
            </a:r>
            <a:endParaRPr lang="fr-FR" sz="2400" b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83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35696" y="2204864"/>
            <a:ext cx="649312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bref APERCU </a:t>
            </a:r>
          </a:p>
          <a:p>
            <a:endParaRPr lang="fr-FR" sz="2000" dirty="0"/>
          </a:p>
          <a:p>
            <a:r>
              <a:rPr lang="fr-FR" sz="2000" dirty="0" smtClean="0"/>
              <a:t>de la </a:t>
            </a:r>
            <a:r>
              <a:rPr lang="fr-FR" sz="2000" b="1" dirty="0">
                <a:solidFill>
                  <a:schemeClr val="bg1"/>
                </a:solidFill>
              </a:rPr>
              <a:t>TGA </a:t>
            </a:r>
            <a:r>
              <a:rPr lang="fr-FR" sz="2000" dirty="0">
                <a:solidFill>
                  <a:schemeClr val="bg1"/>
                </a:solidFill>
              </a:rPr>
              <a:t>Théorie </a:t>
            </a:r>
            <a:r>
              <a:rPr lang="fr-FR" sz="2000" dirty="0" smtClean="0">
                <a:solidFill>
                  <a:schemeClr val="bg1"/>
                </a:solidFill>
              </a:rPr>
              <a:t>Générale </a:t>
            </a:r>
            <a:r>
              <a:rPr lang="fr-FR" sz="2000" dirty="0">
                <a:solidFill>
                  <a:schemeClr val="bg1"/>
                </a:solidFill>
              </a:rPr>
              <a:t>de l’ACCORD</a:t>
            </a:r>
            <a:r>
              <a:rPr lang="fr-FR" sz="2000" b="1" dirty="0">
                <a:solidFill>
                  <a:schemeClr val="bg1"/>
                </a:solidFill>
              </a:rPr>
              <a:t> de Xavier </a:t>
            </a:r>
            <a:r>
              <a:rPr lang="fr-FR" sz="2000" b="1" dirty="0" err="1">
                <a:solidFill>
                  <a:schemeClr val="bg1"/>
                </a:solidFill>
              </a:rPr>
              <a:t>Sallantin</a:t>
            </a:r>
            <a:r>
              <a:rPr lang="fr-FR" sz="2000" b="1" dirty="0">
                <a:solidFill>
                  <a:schemeClr val="bg1"/>
                </a:solidFill>
              </a:rPr>
              <a:t> </a:t>
            </a:r>
            <a:endParaRPr lang="fr-FR" sz="2000" b="1" dirty="0" smtClean="0">
              <a:solidFill>
                <a:schemeClr val="bg1"/>
              </a:solidFill>
            </a:endParaRPr>
          </a:p>
          <a:p>
            <a:endParaRPr lang="fr-FR" sz="2000" b="1" dirty="0">
              <a:solidFill>
                <a:schemeClr val="bg1"/>
              </a:solidFill>
            </a:endParaRPr>
          </a:p>
          <a:p>
            <a:r>
              <a:rPr lang="fr-FR" sz="2000" b="1" dirty="0" smtClean="0">
                <a:solidFill>
                  <a:schemeClr val="bg1"/>
                </a:solidFill>
              </a:rPr>
              <a:t>… selon Bernard CARRÉ</a:t>
            </a:r>
            <a:endParaRPr lang="fr-FR" sz="20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95448" y="332656"/>
            <a:ext cx="74960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C00000"/>
                </a:solidFill>
              </a:rPr>
              <a:t>en 2013 </a:t>
            </a:r>
            <a:r>
              <a:rPr lang="fr-FR" sz="2400" b="1" dirty="0" smtClean="0">
                <a:solidFill>
                  <a:srgbClr val="C00000"/>
                </a:solidFill>
              </a:rPr>
              <a:t> 4 « transactions » avec Xavier: </a:t>
            </a:r>
          </a:p>
          <a:p>
            <a:r>
              <a:rPr lang="fr-FR" b="1" dirty="0" smtClean="0">
                <a:solidFill>
                  <a:srgbClr val="C00000"/>
                </a:solidFill>
              </a:rPr>
              <a:t>objectifs obtenir réponses à mes questions…de fond, </a:t>
            </a:r>
          </a:p>
          <a:p>
            <a:r>
              <a:rPr lang="fr-FR" b="1" dirty="0">
                <a:solidFill>
                  <a:srgbClr val="C00000"/>
                </a:solidFill>
              </a:rPr>
              <a:t>	</a:t>
            </a:r>
            <a:r>
              <a:rPr lang="fr-FR" b="1" dirty="0" smtClean="0">
                <a:solidFill>
                  <a:srgbClr val="C00000"/>
                </a:solidFill>
              </a:rPr>
              <a:t>			sous forme convenue de provocations</a:t>
            </a: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2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 rot="19447017">
            <a:off x="1798366" y="4624473"/>
            <a:ext cx="2000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1 - on « RENCONTRE»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3426732" y="3114388"/>
            <a:ext cx="1568627" cy="1232400"/>
            <a:chOff x="6444208" y="1340768"/>
            <a:chExt cx="1080120" cy="925199"/>
          </a:xfrm>
        </p:grpSpPr>
        <p:cxnSp>
          <p:nvCxnSpPr>
            <p:cNvPr id="5" name="Connecteur droit avec flèche 4"/>
            <p:cNvCxnSpPr/>
            <p:nvPr/>
          </p:nvCxnSpPr>
          <p:spPr>
            <a:xfrm>
              <a:off x="6444208" y="1807949"/>
              <a:ext cx="1080120" cy="0"/>
            </a:xfrm>
            <a:prstGeom prst="straightConnector1">
              <a:avLst/>
            </a:prstGeom>
            <a:ln>
              <a:solidFill>
                <a:schemeClr val="bg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avec flèche 5"/>
            <p:cNvCxnSpPr/>
            <p:nvPr/>
          </p:nvCxnSpPr>
          <p:spPr>
            <a:xfrm flipV="1">
              <a:off x="6984268" y="1340768"/>
              <a:ext cx="0" cy="467182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avec flèche 6"/>
            <p:cNvCxnSpPr/>
            <p:nvPr/>
          </p:nvCxnSpPr>
          <p:spPr>
            <a:xfrm>
              <a:off x="6984268" y="1797044"/>
              <a:ext cx="0" cy="468923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 flipV="1">
              <a:off x="6444208" y="1813466"/>
              <a:ext cx="540060" cy="452501"/>
            </a:xfrm>
            <a:prstGeom prst="straightConnector1">
              <a:avLst/>
            </a:prstGeom>
            <a:ln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3260491" y="2605936"/>
            <a:ext cx="19011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fr-FR" sz="1600" b="1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 d’</a:t>
            </a:r>
            <a:r>
              <a:rPr lang="fr-FR" sz="1600" b="1" i="1" dirty="0" smtClean="0">
                <a:solidFill>
                  <a:schemeClr val="bg1"/>
                </a:solidFill>
              </a:rPr>
              <a:t>accord = progrès connaissance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43336" y="4535863"/>
            <a:ext cx="22545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 ou de </a:t>
            </a:r>
            <a:r>
              <a:rPr lang="fr-FR" sz="1600" i="1" dirty="0" smtClean="0">
                <a:solidFill>
                  <a:schemeClr val="bg1"/>
                </a:solidFill>
              </a:rPr>
              <a:t>désaccord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21144" y="3470032"/>
            <a:ext cx="151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2 -on échange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34647" y="898540"/>
            <a:ext cx="2794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C00000"/>
                </a:solidFill>
              </a:rPr>
              <a:t>Les rencontres -échanges  :  UN RITUEL</a:t>
            </a:r>
            <a:endParaRPr lang="fr-FR" sz="2000" dirty="0">
              <a:solidFill>
                <a:srgbClr val="C0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308119" y="3355633"/>
            <a:ext cx="786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ET/OU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125080" y="2210336"/>
            <a:ext cx="2900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3 -on formalise notre constat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301033" y="4800054"/>
            <a:ext cx="14718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C00000"/>
                </a:solidFill>
              </a:rPr>
              <a:t>fortuite-hasard</a:t>
            </a:r>
          </a:p>
          <a:p>
            <a:r>
              <a:rPr lang="fr-FR" sz="1600" b="1" dirty="0" smtClean="0">
                <a:solidFill>
                  <a:srgbClr val="C00000"/>
                </a:solidFill>
              </a:rPr>
              <a:t>OU</a:t>
            </a:r>
          </a:p>
          <a:p>
            <a:r>
              <a:rPr lang="fr-FR" sz="1600" dirty="0" smtClean="0">
                <a:solidFill>
                  <a:srgbClr val="C00000"/>
                </a:solidFill>
              </a:rPr>
              <a:t>nécessité </a:t>
            </a:r>
          </a:p>
          <a:p>
            <a:r>
              <a:rPr lang="fr-FR" sz="1600" b="1" dirty="0" smtClean="0">
                <a:solidFill>
                  <a:srgbClr val="C00000"/>
                </a:solidFill>
              </a:rPr>
              <a:t>OU intention </a:t>
            </a:r>
            <a:endParaRPr lang="fr-FR" sz="1600" b="1" dirty="0">
              <a:solidFill>
                <a:srgbClr val="C0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862963" y="1791837"/>
            <a:ext cx="3176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3 - l’interaction  finalisée (LTF A)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9457016">
            <a:off x="2245615" y="5021567"/>
            <a:ext cx="9647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600" dirty="0" smtClean="0">
                <a:solidFill>
                  <a:srgbClr val="C00000"/>
                </a:solidFill>
              </a:rPr>
              <a:t>1 - </a:t>
            </a:r>
            <a:r>
              <a:rPr lang="fr-FR" sz="1600" smtClean="0">
                <a:solidFill>
                  <a:srgbClr val="C00000"/>
                </a:solidFill>
              </a:rPr>
              <a:t>en  LT </a:t>
            </a:r>
            <a:endParaRPr lang="fr-FR" sz="1600" dirty="0">
              <a:solidFill>
                <a:srgbClr val="C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69336" y="3898850"/>
            <a:ext cx="2464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dirty="0" smtClean="0">
                <a:solidFill>
                  <a:srgbClr val="C00000"/>
                </a:solidFill>
              </a:rPr>
              <a:t> 2 -Action-Réaction (LTF)</a:t>
            </a:r>
          </a:p>
          <a:p>
            <a:pPr lvl="0"/>
            <a:r>
              <a:rPr lang="fr-FR" dirty="0" smtClean="0">
                <a:solidFill>
                  <a:srgbClr val="C00000"/>
                </a:solidFill>
              </a:rPr>
              <a:t>ou Action-Action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798247" y="1024054"/>
            <a:ext cx="3860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le processus protocole d’INTERACTION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278508" y="3790781"/>
            <a:ext cx="152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on dialectique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2D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308304" y="2702330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on trialectique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3D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94566" y="254405"/>
            <a:ext cx="7346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Concept d’accord </a:t>
            </a:r>
            <a:r>
              <a:rPr lang="fr-FR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fr-FR" b="1" dirty="0" smtClean="0">
                <a:solidFill>
                  <a:schemeClr val="bg1"/>
                </a:solidFill>
              </a:rPr>
              <a:t> une TGA </a:t>
            </a:r>
            <a:r>
              <a:rPr lang="fr-FR" dirty="0" smtClean="0">
                <a:solidFill>
                  <a:schemeClr val="bg1"/>
                </a:solidFill>
              </a:rPr>
              <a:t>Théorie G de l’ACCORD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smtClean="0">
                <a:solidFill>
                  <a:schemeClr val="bg1"/>
                </a:solidFill>
              </a:rPr>
              <a:t>de </a:t>
            </a:r>
            <a:r>
              <a:rPr lang="fr-FR" b="1" dirty="0">
                <a:solidFill>
                  <a:schemeClr val="bg1"/>
                </a:solidFill>
              </a:rPr>
              <a:t>Xavier </a:t>
            </a:r>
            <a:r>
              <a:rPr lang="fr-FR" b="1" dirty="0" err="1">
                <a:solidFill>
                  <a:schemeClr val="bg1"/>
                </a:solidFill>
              </a:rPr>
              <a:t>Sallantin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smtClean="0">
                <a:solidFill>
                  <a:schemeClr val="bg1"/>
                </a:solidFill>
              </a:rPr>
              <a:t>  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4234658" y="1252483"/>
            <a:ext cx="48135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56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9" grpId="0"/>
      <p:bldP spid="20" grpId="0"/>
      <p:bldP spid="24" grpId="0"/>
      <p:bldP spid="25" grpId="0"/>
      <p:bldP spid="27" grpId="0"/>
      <p:bldP spid="28" grpId="0"/>
      <p:bldP spid="3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e 70"/>
          <p:cNvGrpSpPr/>
          <p:nvPr/>
        </p:nvGrpSpPr>
        <p:grpSpPr>
          <a:xfrm>
            <a:off x="5072816" y="3483492"/>
            <a:ext cx="1080120" cy="925199"/>
            <a:chOff x="6444208" y="1340768"/>
            <a:chExt cx="1080120" cy="925199"/>
          </a:xfrm>
        </p:grpSpPr>
        <p:cxnSp>
          <p:nvCxnSpPr>
            <p:cNvPr id="72" name="Connecteur droit avec flèche 71"/>
            <p:cNvCxnSpPr/>
            <p:nvPr/>
          </p:nvCxnSpPr>
          <p:spPr>
            <a:xfrm>
              <a:off x="6444208" y="1807949"/>
              <a:ext cx="1080120" cy="0"/>
            </a:xfrm>
            <a:prstGeom prst="straightConnector1">
              <a:avLst/>
            </a:prstGeom>
            <a:ln>
              <a:solidFill>
                <a:schemeClr val="bg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avec flèche 72"/>
            <p:cNvCxnSpPr/>
            <p:nvPr/>
          </p:nvCxnSpPr>
          <p:spPr>
            <a:xfrm flipV="1">
              <a:off x="6984268" y="1340768"/>
              <a:ext cx="0" cy="4671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avec flèche 73"/>
            <p:cNvCxnSpPr/>
            <p:nvPr/>
          </p:nvCxnSpPr>
          <p:spPr>
            <a:xfrm>
              <a:off x="6984268" y="1797044"/>
              <a:ext cx="0" cy="468923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avec flèche 74"/>
            <p:cNvCxnSpPr/>
            <p:nvPr/>
          </p:nvCxnSpPr>
          <p:spPr>
            <a:xfrm flipV="1">
              <a:off x="6444208" y="1813466"/>
              <a:ext cx="540060" cy="452501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ZoneTexte 76"/>
          <p:cNvSpPr txBox="1"/>
          <p:nvPr/>
        </p:nvSpPr>
        <p:spPr>
          <a:xfrm>
            <a:off x="4281603" y="3546247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22)-action</a:t>
            </a:r>
            <a:endParaRPr lang="fr-FR" dirty="0"/>
          </a:p>
        </p:txBody>
      </p:sp>
      <p:sp>
        <p:nvSpPr>
          <p:cNvPr id="78" name="ZoneTexte 77"/>
          <p:cNvSpPr txBox="1"/>
          <p:nvPr/>
        </p:nvSpPr>
        <p:spPr>
          <a:xfrm>
            <a:off x="5982770" y="3570436"/>
            <a:ext cx="1387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22) -réaction</a:t>
            </a:r>
            <a:endParaRPr lang="fr-FR" dirty="0"/>
          </a:p>
        </p:txBody>
      </p:sp>
      <p:sp>
        <p:nvSpPr>
          <p:cNvPr id="79" name="ZoneTexte 78"/>
          <p:cNvSpPr txBox="1"/>
          <p:nvPr/>
        </p:nvSpPr>
        <p:spPr>
          <a:xfrm>
            <a:off x="5002835" y="2837161"/>
            <a:ext cx="1568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3) -interaction 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5201447" y="4367106"/>
            <a:ext cx="1568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3) -interaction 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4306259" y="3989563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21)- action</a:t>
            </a:r>
            <a:endParaRPr lang="fr-FR" i="1" dirty="0"/>
          </a:p>
        </p:txBody>
      </p:sp>
      <p:sp>
        <p:nvSpPr>
          <p:cNvPr id="82" name="ZoneTexte 81"/>
          <p:cNvSpPr txBox="1"/>
          <p:nvPr/>
        </p:nvSpPr>
        <p:spPr>
          <a:xfrm>
            <a:off x="5998679" y="3973047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21) -action</a:t>
            </a:r>
            <a:endParaRPr lang="fr-FR" i="1" dirty="0"/>
          </a:p>
        </p:txBody>
      </p:sp>
      <p:sp>
        <p:nvSpPr>
          <p:cNvPr id="6" name="ZoneTexte 5"/>
          <p:cNvSpPr txBox="1"/>
          <p:nvPr/>
        </p:nvSpPr>
        <p:spPr>
          <a:xfrm rot="18997839">
            <a:off x="3963214" y="4654374"/>
            <a:ext cx="1403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1)-à T et en L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657757" y="816605"/>
            <a:ext cx="3763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LE </a:t>
            </a:r>
            <a:r>
              <a:rPr lang="fr-FR" dirty="0" smtClean="0">
                <a:solidFill>
                  <a:srgbClr val="C00000"/>
                </a:solidFill>
              </a:rPr>
              <a:t>processus </a:t>
            </a:r>
            <a:r>
              <a:rPr lang="fr-FR" dirty="0">
                <a:solidFill>
                  <a:srgbClr val="C00000"/>
                </a:solidFill>
              </a:rPr>
              <a:t>de </a:t>
            </a:r>
            <a:r>
              <a:rPr lang="fr-FR" dirty="0" smtClean="0">
                <a:solidFill>
                  <a:srgbClr val="C00000"/>
                </a:solidFill>
              </a:rPr>
              <a:t>l’interaction </a:t>
            </a:r>
            <a:r>
              <a:rPr lang="fr-FR" b="1" dirty="0" smtClean="0">
                <a:solidFill>
                  <a:srgbClr val="C00000"/>
                </a:solidFill>
              </a:rPr>
              <a:t>NORMEE</a:t>
            </a:r>
            <a:endParaRPr lang="fr-FR" b="1" dirty="0">
              <a:solidFill>
                <a:srgbClr val="C00000"/>
              </a:solidFill>
            </a:endParaRPr>
          </a:p>
          <a:p>
            <a:r>
              <a:rPr lang="fr-FR" b="1" dirty="0" smtClean="0">
                <a:solidFill>
                  <a:srgbClr val="C00000"/>
                </a:solidFill>
              </a:rPr>
              <a:t>= Le </a:t>
            </a:r>
            <a:r>
              <a:rPr lang="fr-FR" b="1" dirty="0">
                <a:solidFill>
                  <a:srgbClr val="C00000"/>
                </a:solidFill>
              </a:rPr>
              <a:t>PROTOCOLE de «</a:t>
            </a:r>
            <a:r>
              <a:rPr lang="fr-FR" b="1">
                <a:solidFill>
                  <a:srgbClr val="C00000"/>
                </a:solidFill>
              </a:rPr>
              <a:t> </a:t>
            </a:r>
            <a:r>
              <a:rPr lang="fr-FR" b="1" smtClean="0">
                <a:solidFill>
                  <a:srgbClr val="C00000"/>
                </a:solidFill>
              </a:rPr>
              <a:t>l’EVOLUTION</a:t>
            </a:r>
            <a:r>
              <a:rPr lang="fr-FR" b="1" dirty="0">
                <a:solidFill>
                  <a:srgbClr val="C00000"/>
                </a:solidFill>
              </a:rPr>
              <a:t> </a:t>
            </a:r>
            <a:r>
              <a:rPr lang="fr-FR" b="1" dirty="0" smtClean="0">
                <a:solidFill>
                  <a:srgbClr val="C00000"/>
                </a:solidFill>
              </a:rPr>
              <a:t>»</a:t>
            </a:r>
          </a:p>
        </p:txBody>
      </p:sp>
      <p:sp>
        <p:nvSpPr>
          <p:cNvPr id="50" name="ZoneTexte 49"/>
          <p:cNvSpPr txBox="1"/>
          <p:nvPr/>
        </p:nvSpPr>
        <p:spPr>
          <a:xfrm rot="16200000">
            <a:off x="6724566" y="3936954"/>
            <a:ext cx="2105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interaction NORMEE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072537" y="2734374"/>
            <a:ext cx="4027853" cy="272074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34815" y="2853067"/>
            <a:ext cx="2673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le processus d’interaction </a:t>
            </a:r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6148988" y="2258757"/>
            <a:ext cx="0" cy="475617"/>
          </a:xfrm>
          <a:prstGeom prst="straightConnector1">
            <a:avLst/>
          </a:prstGeom>
          <a:ln w="571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C884-B110-4D56-B032-25B9CB45978C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894566" y="254405"/>
            <a:ext cx="7346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Concept d’accord </a:t>
            </a:r>
            <a:r>
              <a:rPr lang="fr-FR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fr-FR" b="1" dirty="0" smtClean="0">
                <a:solidFill>
                  <a:schemeClr val="bg1"/>
                </a:solidFill>
              </a:rPr>
              <a:t> une TGA </a:t>
            </a:r>
            <a:r>
              <a:rPr lang="fr-FR" dirty="0" smtClean="0">
                <a:solidFill>
                  <a:schemeClr val="bg1"/>
                </a:solidFill>
              </a:rPr>
              <a:t>Théorie G de l’ACCORD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smtClean="0">
                <a:solidFill>
                  <a:schemeClr val="bg1"/>
                </a:solidFill>
              </a:rPr>
              <a:t>de </a:t>
            </a:r>
            <a:r>
              <a:rPr lang="fr-FR" b="1" dirty="0">
                <a:solidFill>
                  <a:schemeClr val="bg1"/>
                </a:solidFill>
              </a:rPr>
              <a:t>Xavier </a:t>
            </a:r>
            <a:r>
              <a:rPr lang="fr-FR" b="1" dirty="0" err="1">
                <a:solidFill>
                  <a:schemeClr val="bg1"/>
                </a:solidFill>
              </a:rPr>
              <a:t>Sallantin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smtClean="0">
                <a:solidFill>
                  <a:schemeClr val="bg1"/>
                </a:solidFill>
              </a:rPr>
              <a:t> 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31383" y="764704"/>
            <a:ext cx="3353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TGA Article 9 /12</a:t>
            </a:r>
            <a:endParaRPr lang="fr-FR" dirty="0"/>
          </a:p>
          <a:p>
            <a:r>
              <a:rPr lang="fr-FR" dirty="0" smtClean="0"/>
              <a:t>–</a:t>
            </a:r>
            <a:r>
              <a:rPr lang="fr-FR" b="1" dirty="0" smtClean="0"/>
              <a:t> ACCORD et </a:t>
            </a:r>
          </a:p>
          <a:p>
            <a:r>
              <a:rPr lang="fr-FR" b="1" dirty="0" smtClean="0"/>
              <a:t>PROCESUS  d’INTERACTION</a:t>
            </a:r>
          </a:p>
        </p:txBody>
      </p:sp>
      <p:cxnSp>
        <p:nvCxnSpPr>
          <p:cNvPr id="41" name="Connecteur droit avec flèche 40"/>
          <p:cNvCxnSpPr/>
          <p:nvPr/>
        </p:nvCxnSpPr>
        <p:spPr>
          <a:xfrm>
            <a:off x="3784505" y="1252483"/>
            <a:ext cx="48135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444417" y="4736438"/>
            <a:ext cx="1371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fr-FR" b="1" dirty="0" smtClean="0">
                <a:solidFill>
                  <a:prstClr val="black"/>
                </a:solidFill>
              </a:rPr>
              <a:t>désaccord</a:t>
            </a:r>
            <a:endParaRPr lang="fr-FR" b="1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7456" y="3174521"/>
            <a:ext cx="1041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fr-FR" b="1" dirty="0" smtClean="0">
                <a:solidFill>
                  <a:prstClr val="black"/>
                </a:solidFill>
              </a:rPr>
              <a:t>accord</a:t>
            </a:r>
            <a:endParaRPr lang="fr-FR" b="1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4815" y="3430666"/>
            <a:ext cx="26251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>
                <a:solidFill>
                  <a:schemeClr val="bg1"/>
                </a:solidFill>
              </a:rPr>
              <a:t>avec le concept d’accord de XS </a:t>
            </a:r>
            <a:r>
              <a:rPr lang="fr-FR" b="1" dirty="0" smtClean="0">
                <a:solidFill>
                  <a:schemeClr val="bg1"/>
                </a:solidFill>
              </a:rPr>
              <a:t>,</a:t>
            </a:r>
          </a:p>
          <a:p>
            <a:pPr lvl="0"/>
            <a:r>
              <a:rPr lang="fr-FR" b="1" dirty="0" smtClean="0">
                <a:solidFill>
                  <a:schemeClr val="bg1"/>
                </a:solidFill>
              </a:rPr>
              <a:t>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78125" y="5807005"/>
            <a:ext cx="32632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>
                <a:solidFill>
                  <a:prstClr val="black"/>
                </a:solidFill>
              </a:rPr>
              <a:t>DESACCORD </a:t>
            </a:r>
            <a:r>
              <a:rPr lang="fr-FR" b="1" dirty="0" smtClean="0">
                <a:solidFill>
                  <a:prstClr val="black"/>
                </a:solidFill>
              </a:rPr>
              <a:t>destructeur « entropique</a:t>
            </a:r>
            <a:r>
              <a:rPr lang="fr-FR" b="1" dirty="0">
                <a:solidFill>
                  <a:prstClr val="black"/>
                </a:solidFill>
              </a:rPr>
              <a:t> </a:t>
            </a:r>
            <a:r>
              <a:rPr lang="fr-FR" b="1" dirty="0" smtClean="0">
                <a:solidFill>
                  <a:prstClr val="black"/>
                </a:solidFill>
              </a:rPr>
              <a:t>» de complexité</a:t>
            </a:r>
            <a:endParaRPr lang="fr-FR" b="1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45686" y="1688034"/>
            <a:ext cx="34695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dirty="0">
                <a:solidFill>
                  <a:prstClr val="black"/>
                </a:solidFill>
              </a:rPr>
              <a:t>ACCORD </a:t>
            </a:r>
            <a:r>
              <a:rPr lang="fr-FR" b="1" dirty="0" smtClean="0">
                <a:solidFill>
                  <a:prstClr val="black"/>
                </a:solidFill>
              </a:rPr>
              <a:t>créateur innovateur </a:t>
            </a:r>
          </a:p>
          <a:p>
            <a:pPr lvl="0"/>
            <a:r>
              <a:rPr lang="fr-FR" b="1" dirty="0" smtClean="0">
                <a:solidFill>
                  <a:prstClr val="black"/>
                </a:solidFill>
              </a:rPr>
              <a:t>« </a:t>
            </a:r>
            <a:r>
              <a:rPr lang="fr-FR" b="1" dirty="0" err="1" smtClean="0">
                <a:solidFill>
                  <a:prstClr val="black"/>
                </a:solidFill>
              </a:rPr>
              <a:t>néguentropique</a:t>
            </a:r>
            <a:r>
              <a:rPr lang="fr-FR" b="1" dirty="0">
                <a:solidFill>
                  <a:prstClr val="black"/>
                </a:solidFill>
              </a:rPr>
              <a:t> » </a:t>
            </a:r>
            <a:r>
              <a:rPr lang="fr-FR" b="1" dirty="0" smtClean="0">
                <a:solidFill>
                  <a:prstClr val="black"/>
                </a:solidFill>
              </a:rPr>
              <a:t>de complexité</a:t>
            </a:r>
            <a:endParaRPr lang="fr-FR" b="1" dirty="0">
              <a:solidFill>
                <a:prstClr val="black"/>
              </a:solidFill>
            </a:endParaRPr>
          </a:p>
        </p:txBody>
      </p:sp>
      <p:cxnSp>
        <p:nvCxnSpPr>
          <p:cNvPr id="30" name="Connecteur droit avec flèche 29"/>
          <p:cNvCxnSpPr/>
          <p:nvPr/>
        </p:nvCxnSpPr>
        <p:spPr>
          <a:xfrm>
            <a:off x="6188239" y="5268672"/>
            <a:ext cx="0" cy="475617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34815" y="4367106"/>
            <a:ext cx="28740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il est doté d’un </a:t>
            </a:r>
            <a:r>
              <a:rPr lang="fr-FR" b="1" dirty="0" smtClean="0">
                <a:solidFill>
                  <a:schemeClr val="bg1"/>
                </a:solidFill>
              </a:rPr>
              <a:t>référent</a:t>
            </a:r>
          </a:p>
          <a:p>
            <a:r>
              <a:rPr lang="fr-FR" dirty="0" smtClean="0"/>
              <a:t>un référent discriminant A/D</a:t>
            </a:r>
          </a:p>
          <a:p>
            <a:r>
              <a:rPr lang="fr-FR" dirty="0" smtClean="0"/>
              <a:t>= norme </a:t>
            </a:r>
          </a:p>
          <a:p>
            <a:pPr lvl="0"/>
            <a:r>
              <a:rPr lang="fr-FR" dirty="0" smtClean="0"/>
              <a:t>+ autorité normative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18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  <p:bldP spid="79" grpId="0"/>
      <p:bldP spid="80" grpId="0"/>
      <p:bldP spid="81" grpId="0"/>
      <p:bldP spid="82" grpId="0"/>
      <p:bldP spid="6" grpId="0"/>
      <p:bldP spid="11" grpId="0"/>
      <p:bldP spid="50" grpId="0"/>
      <p:bldP spid="51" grpId="0" animBg="1"/>
      <p:bldP spid="3" grpId="0"/>
      <p:bldP spid="38" grpId="0"/>
      <p:bldP spid="12" grpId="0"/>
      <p:bldP spid="13" grpId="0"/>
      <p:bldP spid="14" grpId="0"/>
      <p:bldP spid="2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7213" y="2363961"/>
            <a:ext cx="2974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Article 1 ACCORD et DESACCORD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4788" y="2801422"/>
            <a:ext cx="29429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Article 2  - ACCORD et REFERENT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0546" y="3813695"/>
            <a:ext cx="33498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article 4-  ACCORD et </a:t>
            </a:r>
            <a:r>
              <a:rPr lang="fr-FR" sz="1600" b="1" dirty="0" err="1" smtClean="0">
                <a:solidFill>
                  <a:schemeClr val="bg1"/>
                </a:solidFill>
              </a:rPr>
              <a:t>Gds</a:t>
            </a:r>
            <a:r>
              <a:rPr lang="fr-FR" sz="1600" b="1" dirty="0" smtClean="0">
                <a:solidFill>
                  <a:schemeClr val="bg1"/>
                </a:solidFill>
              </a:rPr>
              <a:t> PHYSIQUES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3463" y="4789303"/>
            <a:ext cx="32211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Article 6</a:t>
            </a:r>
            <a:r>
              <a:rPr lang="fr-FR" sz="1600" dirty="0" smtClean="0">
                <a:solidFill>
                  <a:schemeClr val="bg1"/>
                </a:solidFill>
              </a:rPr>
              <a:t> </a:t>
            </a:r>
            <a:r>
              <a:rPr lang="fr-FR" sz="1600" dirty="0">
                <a:solidFill>
                  <a:schemeClr val="bg1"/>
                </a:solidFill>
              </a:rPr>
              <a:t>– </a:t>
            </a:r>
            <a:r>
              <a:rPr lang="fr-FR" sz="1600" b="1" dirty="0">
                <a:solidFill>
                  <a:schemeClr val="bg1"/>
                </a:solidFill>
              </a:rPr>
              <a:t>ACCORD et CATALYSEURS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0546" y="4286788"/>
            <a:ext cx="33853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Article 5</a:t>
            </a:r>
            <a:r>
              <a:rPr lang="fr-FR" sz="1600" dirty="0" smtClean="0">
                <a:solidFill>
                  <a:schemeClr val="bg1"/>
                </a:solidFill>
              </a:rPr>
              <a:t> </a:t>
            </a:r>
            <a:r>
              <a:rPr lang="fr-FR" sz="1600" dirty="0">
                <a:solidFill>
                  <a:schemeClr val="bg1"/>
                </a:solidFill>
              </a:rPr>
              <a:t>– </a:t>
            </a:r>
            <a:r>
              <a:rPr lang="fr-FR" sz="1600" b="1" dirty="0">
                <a:solidFill>
                  <a:schemeClr val="bg1"/>
                </a:solidFill>
              </a:rPr>
              <a:t>ACCORD et GRATIFICATION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53945" y="2084404"/>
            <a:ext cx="30010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/>
              <a:t>Article </a:t>
            </a:r>
            <a:r>
              <a:rPr lang="fr-FR" sz="1600" b="1" dirty="0" smtClean="0"/>
              <a:t>8</a:t>
            </a:r>
            <a:r>
              <a:rPr lang="fr-FR" sz="1600" dirty="0" smtClean="0"/>
              <a:t> </a:t>
            </a:r>
            <a:r>
              <a:rPr lang="fr-FR" sz="1600" b="1" dirty="0"/>
              <a:t>ACCORD et COUPLAGES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81993" y="2554859"/>
            <a:ext cx="26384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/>
              <a:t>–  </a:t>
            </a:r>
            <a:r>
              <a:rPr lang="fr-FR" sz="1600" b="1" dirty="0"/>
              <a:t>ACCORD </a:t>
            </a:r>
            <a:r>
              <a:rPr lang="fr-FR" sz="1600" b="1" dirty="0" smtClean="0"/>
              <a:t>et </a:t>
            </a:r>
            <a:r>
              <a:rPr lang="fr-FR" sz="1600" b="1" dirty="0"/>
              <a:t>FORMEL-REEL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640082" y="1629227"/>
            <a:ext cx="29026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/>
              <a:t>Article </a:t>
            </a:r>
            <a:r>
              <a:rPr lang="fr-FR" sz="1600" b="1" dirty="0" smtClean="0"/>
              <a:t>7 </a:t>
            </a:r>
            <a:r>
              <a:rPr lang="fr-FR" sz="1600" dirty="0"/>
              <a:t>: </a:t>
            </a:r>
            <a:r>
              <a:rPr lang="fr-FR" sz="1600" b="1" dirty="0"/>
              <a:t>ACCORD </a:t>
            </a:r>
            <a:r>
              <a:rPr lang="fr-FR" sz="1600" b="1" dirty="0" smtClean="0"/>
              <a:t>– DONATION</a:t>
            </a:r>
            <a:endParaRPr lang="fr-FR" sz="1600" b="1" dirty="0"/>
          </a:p>
        </p:txBody>
      </p:sp>
      <p:sp>
        <p:nvSpPr>
          <p:cNvPr id="22" name="Rectangle 21"/>
          <p:cNvSpPr/>
          <p:nvPr/>
        </p:nvSpPr>
        <p:spPr>
          <a:xfrm>
            <a:off x="252282" y="3309253"/>
            <a:ext cx="2700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Article 3</a:t>
            </a:r>
            <a:r>
              <a:rPr lang="fr-FR" sz="1600" b="1" dirty="0" smtClean="0">
                <a:solidFill>
                  <a:schemeClr val="bg1"/>
                </a:solidFill>
              </a:rPr>
              <a:t> </a:t>
            </a:r>
            <a:r>
              <a:rPr lang="fr-FR" sz="1600" b="1" dirty="0">
                <a:solidFill>
                  <a:schemeClr val="bg1"/>
                </a:solidFill>
              </a:rPr>
              <a:t>–ACCORD et LIBERTE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188801" y="1124744"/>
            <a:ext cx="19731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Accords ontologiques</a:t>
            </a:r>
            <a:endParaRPr lang="fr-FR" sz="1600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7492318" y="4220661"/>
            <a:ext cx="0" cy="30381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721681" y="3043134"/>
            <a:ext cx="36028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/>
              <a:t>Article 9</a:t>
            </a:r>
            <a:r>
              <a:rPr lang="fr-FR" sz="1600" dirty="0" smtClean="0"/>
              <a:t> </a:t>
            </a:r>
            <a:r>
              <a:rPr lang="fr-FR" sz="1600" dirty="0"/>
              <a:t>–</a:t>
            </a:r>
            <a:r>
              <a:rPr lang="fr-FR" sz="1600" b="1" dirty="0"/>
              <a:t> ACCORD et </a:t>
            </a:r>
            <a:r>
              <a:rPr lang="fr-FR" sz="1600" b="1" dirty="0" smtClean="0"/>
              <a:t>PROCESSUS  </a:t>
            </a:r>
            <a:r>
              <a:rPr lang="fr-FR" sz="1600" b="1" dirty="0"/>
              <a:t>d’INTERACTION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854723" y="4998113"/>
            <a:ext cx="29901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/>
              <a:t>Article </a:t>
            </a:r>
            <a:r>
              <a:rPr lang="fr-FR" sz="1600" b="1" dirty="0" smtClean="0"/>
              <a:t>11 </a:t>
            </a:r>
            <a:r>
              <a:rPr lang="fr-FR" sz="1600" b="1" dirty="0"/>
              <a:t>ACCORD et </a:t>
            </a:r>
            <a:r>
              <a:rPr lang="fr-FR" sz="1600" b="1" dirty="0" smtClean="0"/>
              <a:t>CREATIONS</a:t>
            </a:r>
            <a:endParaRPr lang="fr-FR" sz="1600" b="1" dirty="0"/>
          </a:p>
        </p:txBody>
      </p:sp>
      <p:sp>
        <p:nvSpPr>
          <p:cNvPr id="27" name="Rectangle 26"/>
          <p:cNvSpPr/>
          <p:nvPr/>
        </p:nvSpPr>
        <p:spPr>
          <a:xfrm>
            <a:off x="5756289" y="5435932"/>
            <a:ext cx="31839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ym typeface="Wingdings" panose="05000000000000000000" pitchFamily="2" charset="2"/>
              </a:rPr>
              <a:t> Article </a:t>
            </a:r>
            <a:r>
              <a:rPr lang="fr-FR" sz="1600" b="1" dirty="0" smtClean="0">
                <a:sym typeface="Wingdings" panose="05000000000000000000" pitchFamily="2" charset="2"/>
              </a:rPr>
              <a:t>12 </a:t>
            </a:r>
            <a:r>
              <a:rPr lang="fr-FR" sz="1600" dirty="0">
                <a:sym typeface="Wingdings" panose="05000000000000000000" pitchFamily="2" charset="2"/>
              </a:rPr>
              <a:t>–</a:t>
            </a:r>
            <a:r>
              <a:rPr lang="fr-FR" sz="1600" b="1" dirty="0">
                <a:sym typeface="Wingdings" panose="05000000000000000000" pitchFamily="2" charset="2"/>
              </a:rPr>
              <a:t>ACCORD et EVOLUTION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6509588" y="4513859"/>
            <a:ext cx="1614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Accords ontiques</a:t>
            </a:r>
            <a:endParaRPr lang="fr-FR" sz="1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989732" y="1781527"/>
            <a:ext cx="1453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</a:rPr>
              <a:t>Accord identité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18749" y="1093386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accent2"/>
                </a:solidFill>
              </a:rPr>
              <a:t> et ses 12 articles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794375" y="3789040"/>
            <a:ext cx="30669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Article 10 ACCORD et MESSAGERS</a:t>
            </a:r>
            <a:endParaRPr lang="fr-FR" sz="1600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888494" y="196622"/>
            <a:ext cx="7346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Concept d’accord </a:t>
            </a:r>
            <a:r>
              <a:rPr lang="fr-FR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fr-FR" b="1" dirty="0" smtClean="0">
                <a:solidFill>
                  <a:schemeClr val="bg1"/>
                </a:solidFill>
              </a:rPr>
              <a:t> une TGA </a:t>
            </a:r>
            <a:r>
              <a:rPr lang="fr-FR" dirty="0" smtClean="0">
                <a:solidFill>
                  <a:schemeClr val="bg1"/>
                </a:solidFill>
              </a:rPr>
              <a:t>Théorie G de l’ACCORD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smtClean="0">
                <a:solidFill>
                  <a:schemeClr val="bg1"/>
                </a:solidFill>
              </a:rPr>
              <a:t>de </a:t>
            </a:r>
            <a:r>
              <a:rPr lang="fr-FR" b="1" dirty="0">
                <a:solidFill>
                  <a:schemeClr val="bg1"/>
                </a:solidFill>
              </a:rPr>
              <a:t>Xavier </a:t>
            </a:r>
            <a:r>
              <a:rPr lang="fr-FR" b="1" dirty="0" err="1">
                <a:solidFill>
                  <a:schemeClr val="bg1"/>
                </a:solidFill>
              </a:rPr>
              <a:t>Sallantin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smtClean="0">
                <a:solidFill>
                  <a:schemeClr val="bg1"/>
                </a:solidFill>
              </a:rPr>
              <a:t> 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Bernard Carré 1013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EFA8-063D-4FA1-9549-687BB69143DA}" type="slidenum">
              <a:rPr lang="fr-FR" smtClean="0"/>
              <a:t>9</a:t>
            </a:fld>
            <a:endParaRPr lang="fr-FR"/>
          </a:p>
        </p:txBody>
      </p:sp>
      <p:grpSp>
        <p:nvGrpSpPr>
          <p:cNvPr id="25" name="Groupe 24"/>
          <p:cNvGrpSpPr/>
          <p:nvPr/>
        </p:nvGrpSpPr>
        <p:grpSpPr>
          <a:xfrm>
            <a:off x="3581410" y="2276872"/>
            <a:ext cx="1153886" cy="2371527"/>
            <a:chOff x="887844" y="2292061"/>
            <a:chExt cx="1153886" cy="2371527"/>
          </a:xfrm>
        </p:grpSpPr>
        <p:sp>
          <p:nvSpPr>
            <p:cNvPr id="28" name="ZoneTexte 27"/>
            <p:cNvSpPr txBox="1"/>
            <p:nvPr/>
          </p:nvSpPr>
          <p:spPr>
            <a:xfrm>
              <a:off x="899592" y="2292061"/>
              <a:ext cx="10948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C00000"/>
                  </a:solidFill>
                </a:rPr>
                <a:t>Interaction</a:t>
              </a:r>
            </a:p>
            <a:p>
              <a:r>
                <a:rPr lang="fr-FR" sz="1600" dirty="0" smtClean="0">
                  <a:solidFill>
                    <a:srgbClr val="C00000"/>
                  </a:solidFill>
                </a:rPr>
                <a:t>Accord</a:t>
              </a:r>
              <a:endParaRPr lang="fr-FR" sz="1600" dirty="0">
                <a:solidFill>
                  <a:srgbClr val="C00000"/>
                </a:solidFill>
              </a:endParaRPr>
            </a:p>
          </p:txBody>
        </p:sp>
        <p:cxnSp>
          <p:nvCxnSpPr>
            <p:cNvPr id="31" name="Connecteur droit avec flèche 30"/>
            <p:cNvCxnSpPr/>
            <p:nvPr/>
          </p:nvCxnSpPr>
          <p:spPr>
            <a:xfrm>
              <a:off x="1504213" y="3156157"/>
              <a:ext cx="0" cy="720080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905200" y="4078813"/>
              <a:ext cx="11365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C00000"/>
                  </a:solidFill>
                </a:rPr>
                <a:t>interaction </a:t>
              </a:r>
            </a:p>
            <a:p>
              <a:r>
                <a:rPr lang="fr-FR" sz="1600" dirty="0" smtClean="0">
                  <a:solidFill>
                    <a:srgbClr val="C00000"/>
                  </a:solidFill>
                </a:rPr>
                <a:t>désaccord</a:t>
              </a:r>
              <a:endParaRPr lang="fr-FR" sz="1600" dirty="0">
                <a:solidFill>
                  <a:srgbClr val="C00000"/>
                </a:solidFill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887844" y="3277164"/>
              <a:ext cx="861326" cy="338554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rgbClr val="C00000"/>
                  </a:solidFill>
                </a:rPr>
                <a:t>référent</a:t>
              </a:r>
              <a:endParaRPr lang="fr-FR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4486994" y="2883989"/>
            <a:ext cx="12371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C00000"/>
                </a:solidFill>
              </a:rPr>
              <a:t>référent </a:t>
            </a:r>
          </a:p>
          <a:p>
            <a:r>
              <a:rPr lang="fr-FR" sz="1600" dirty="0" smtClean="0">
                <a:solidFill>
                  <a:srgbClr val="C00000"/>
                </a:solidFill>
              </a:rPr>
              <a:t>= norme </a:t>
            </a:r>
          </a:p>
          <a:p>
            <a:r>
              <a:rPr lang="fr-FR" sz="1600" dirty="0" smtClean="0">
                <a:solidFill>
                  <a:srgbClr val="C00000"/>
                </a:solidFill>
              </a:rPr>
              <a:t>+autorité </a:t>
            </a:r>
          </a:p>
          <a:p>
            <a:r>
              <a:rPr lang="fr-FR" sz="1600" dirty="0" smtClean="0">
                <a:solidFill>
                  <a:srgbClr val="C00000"/>
                </a:solidFill>
              </a:rPr>
              <a:t>normative * </a:t>
            </a:r>
            <a:endParaRPr lang="fr-FR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68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" grpId="0"/>
      <p:bldP spid="24" grpId="0"/>
      <p:bldP spid="26" grpId="0"/>
      <p:bldP spid="27" grpId="0"/>
      <p:bldP spid="29" grpId="0"/>
      <p:bldP spid="30" grpId="0"/>
      <p:bldP spid="5" grpId="0"/>
      <p:bldP spid="3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4018</TotalTime>
  <Words>1150</Words>
  <Application>Microsoft Office PowerPoint</Application>
  <PresentationFormat>Affichage à l'écran (4:3)</PresentationFormat>
  <Paragraphs>277</Paragraphs>
  <Slides>10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Bernard</dc:creator>
  <cp:lastModifiedBy>Bernard</cp:lastModifiedBy>
  <cp:revision>731</cp:revision>
  <cp:lastPrinted>2013-12-12T08:42:00Z</cp:lastPrinted>
  <dcterms:created xsi:type="dcterms:W3CDTF">2013-12-10T10:41:23Z</dcterms:created>
  <dcterms:modified xsi:type="dcterms:W3CDTF">2014-01-15T09:58:36Z</dcterms:modified>
</cp:coreProperties>
</file>